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tags/tag2.xml" ContentType="application/vnd.openxmlformats-officedocument.presentationml.tags+xml"/>
  <Default Extension="xls" ContentType="application/vnd.ms-exce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tags/tag16.xml" ContentType="application/vnd.openxmlformats-officedocument.presentationml.tags+xml"/>
  <Override PartName="/ppt/commentAuthors.xml" ContentType="application/vnd.openxmlformats-officedocument.presentationml.commentAuthors+xml"/>
  <Override PartName="/ppt/tags/tag14.xml" ContentType="application/vnd.openxmlformats-officedocument.presentationml.tags+xml"/>
  <Default Extension="xlsx" ContentType="application/vnd.openxmlformats-officedocument.spreadsheetml.sheet"/>
  <Override PartName="/ppt/tags/tag12.xml" ContentType="application/vnd.openxmlformats-officedocument.presentationml.tag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Default Extension="wav" ContentType="audio/wav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tags/tag15.xml" ContentType="application/vnd.openxmlformats-officedocument.presentationml.tags+xml"/>
  <Override PartName="/ppt/tags/tag13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55" r:id="rId1"/>
    <p:sldMasterId id="2147483680" r:id="rId2"/>
  </p:sldMasterIdLst>
  <p:notesMasterIdLst>
    <p:notesMasterId r:id="rId35"/>
  </p:notesMasterIdLst>
  <p:handoutMasterIdLst>
    <p:handoutMasterId r:id="rId36"/>
  </p:handoutMasterIdLst>
  <p:sldIdLst>
    <p:sldId id="449" r:id="rId3"/>
    <p:sldId id="511" r:id="rId4"/>
    <p:sldId id="509" r:id="rId5"/>
    <p:sldId id="528" r:id="rId6"/>
    <p:sldId id="529" r:id="rId7"/>
    <p:sldId id="518" r:id="rId8"/>
    <p:sldId id="519" r:id="rId9"/>
    <p:sldId id="536" r:id="rId10"/>
    <p:sldId id="520" r:id="rId11"/>
    <p:sldId id="521" r:id="rId12"/>
    <p:sldId id="522" r:id="rId13"/>
    <p:sldId id="535" r:id="rId14"/>
    <p:sldId id="534" r:id="rId15"/>
    <p:sldId id="524" r:id="rId16"/>
    <p:sldId id="531" r:id="rId17"/>
    <p:sldId id="525" r:id="rId18"/>
    <p:sldId id="532" r:id="rId19"/>
    <p:sldId id="501" r:id="rId20"/>
    <p:sldId id="493" r:id="rId21"/>
    <p:sldId id="494" r:id="rId22"/>
    <p:sldId id="491" r:id="rId23"/>
    <p:sldId id="506" r:id="rId24"/>
    <p:sldId id="508" r:id="rId25"/>
    <p:sldId id="507" r:id="rId26"/>
    <p:sldId id="492" r:id="rId27"/>
    <p:sldId id="502" r:id="rId28"/>
    <p:sldId id="495" r:id="rId29"/>
    <p:sldId id="496" r:id="rId30"/>
    <p:sldId id="497" r:id="rId31"/>
    <p:sldId id="504" r:id="rId32"/>
    <p:sldId id="533" r:id="rId33"/>
    <p:sldId id="526" r:id="rId34"/>
  </p:sldIdLst>
  <p:sldSz cx="9144000" cy="6858000" type="screen4x3"/>
  <p:notesSz cx="68580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4400" kern="1200">
        <a:solidFill>
          <a:srgbClr val="FFFF00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4400" kern="1200">
        <a:solidFill>
          <a:srgbClr val="FFFF00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4400" kern="1200">
        <a:solidFill>
          <a:srgbClr val="FFFF00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4400" kern="1200">
        <a:solidFill>
          <a:srgbClr val="FFFF00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4400" kern="1200">
        <a:solidFill>
          <a:srgbClr val="FFFF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4400" kern="1200">
        <a:solidFill>
          <a:srgbClr val="FFFF00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4400" kern="1200">
        <a:solidFill>
          <a:srgbClr val="FFFF00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4400" kern="1200">
        <a:solidFill>
          <a:srgbClr val="FFFF00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4400" kern="1200">
        <a:solidFill>
          <a:srgbClr val="FFFF00"/>
        </a:solidFill>
        <a:latin typeface="Times New Roman" pitchFamily="18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harles" initials="CHB" lastIdx="1" clrIdx="0"/>
  <p:cmAuthor id="1" name="Charles" initials="C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35"/>
    <p:penClr>
      <a:srgbClr val="FF0000"/>
    </p:penClr>
  </p:showPr>
  <p:clrMru>
    <a:srgbClr val="FFD6AD"/>
    <a:srgbClr val="171717"/>
    <a:srgbClr val="000066"/>
    <a:srgbClr val="000099"/>
    <a:srgbClr val="FFAE0D"/>
    <a:srgbClr val="333300"/>
    <a:srgbClr val="333399"/>
    <a:srgbClr val="003300"/>
    <a:srgbClr val="660066"/>
    <a:srgbClr val="B2B2B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 autoAdjust="0"/>
    <p:restoredTop sz="94660" autoAdjust="0"/>
  </p:normalViewPr>
  <p:slideViewPr>
    <p:cSldViewPr snapToGrid="0">
      <p:cViewPr varScale="1">
        <p:scale>
          <a:sx n="67" d="100"/>
          <a:sy n="67" d="100"/>
        </p:scale>
        <p:origin x="-1410" y="-108"/>
      </p:cViewPr>
      <p:guideLst>
        <p:guide orient="horz" pos="5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200"/>
    </p:cViewPr>
  </p:sorterViewPr>
  <p:notesViewPr>
    <p:cSldViewPr snapToGrid="0">
      <p:cViewPr varScale="1">
        <p:scale>
          <a:sx n="58" d="100"/>
          <a:sy n="58" d="100"/>
        </p:scale>
        <p:origin x="-1782" y="-90"/>
      </p:cViewPr>
      <p:guideLst>
        <p:guide orient="horz" pos="2928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0.18831017446348641"/>
          <c:y val="0.1561657512944819"/>
          <c:w val="0.72998137802607244"/>
          <c:h val="0.57471264367816255"/>
        </c:manualLayout>
      </c:layout>
      <c:scatterChart>
        <c:scatterStyle val="lineMarker"/>
        <c:ser>
          <c:idx val="0"/>
          <c:order val="0"/>
          <c:tx>
            <c:strRef>
              <c:f>Sheet1!$D$7</c:f>
              <c:strCache>
                <c:ptCount val="1"/>
                <c:pt idx="0">
                  <c:v>Pr(= Y's)</c:v>
                </c:pt>
              </c:strCache>
            </c:strRef>
          </c:tx>
          <c:spPr>
            <a:ln w="60362">
              <a:solidFill>
                <a:srgbClr val="FFFF00"/>
              </a:solidFill>
              <a:prstDash val="solid"/>
            </a:ln>
          </c:spPr>
          <c:marker>
            <c:symbol val="none"/>
          </c:marker>
          <c:xVal>
            <c:numRef>
              <c:f>Sheet1!$C$8:$C$15</c:f>
              <c:numCache>
                <c:formatCode>General</c:formatCode>
                <c:ptCount val="8"/>
                <c:pt idx="0">
                  <c:v>25</c:v>
                </c:pt>
                <c:pt idx="1">
                  <c:v>50</c:v>
                </c:pt>
                <c:pt idx="2">
                  <c:v>100</c:v>
                </c:pt>
                <c:pt idx="3">
                  <c:v>500</c:v>
                </c:pt>
                <c:pt idx="4">
                  <c:v>1000</c:v>
                </c:pt>
                <c:pt idx="5">
                  <c:v>2000</c:v>
                </c:pt>
                <c:pt idx="6">
                  <c:v>5000</c:v>
                </c:pt>
                <c:pt idx="7">
                  <c:v>10000</c:v>
                </c:pt>
              </c:numCache>
            </c:numRef>
          </c:xVal>
          <c:yVal>
            <c:numRef>
              <c:f>Sheet1!$D$8:$D$15</c:f>
              <c:numCache>
                <c:formatCode>General</c:formatCode>
                <c:ptCount val="8"/>
                <c:pt idx="0">
                  <c:v>0.91680625000000004</c:v>
                </c:pt>
                <c:pt idx="1">
                  <c:v>0.84053370003906258</c:v>
                </c:pt>
                <c:pt idx="2">
                  <c:v>0.70649690090135497</c:v>
                </c:pt>
                <c:pt idx="3">
                  <c:v>0.17601565886224638</c:v>
                </c:pt>
                <c:pt idx="4">
                  <c:v>3.0981512164710609E-2</c:v>
                </c:pt>
                <c:pt idx="5">
                  <c:v>9.5985409601210506E-4</c:v>
                </c:pt>
                <c:pt idx="6">
                  <c:v>2.8543883244273089E-8</c:v>
                </c:pt>
                <c:pt idx="7">
                  <c:v>8.1475327066269688E-16</c:v>
                </c:pt>
              </c:numCache>
            </c:numRef>
          </c:yVal>
        </c:ser>
        <c:axId val="163252096"/>
        <c:axId val="163254272"/>
      </c:scatterChart>
      <c:valAx>
        <c:axId val="163252096"/>
        <c:scaling>
          <c:logBase val="10"/>
          <c:orientation val="minMax"/>
          <c:max val="10000"/>
        </c:scaling>
        <c:axPos val="b"/>
        <c:title>
          <c:tx>
            <c:rich>
              <a:bodyPr/>
              <a:lstStyle/>
              <a:p>
                <a:pPr>
                  <a:defRPr sz="24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2400" dirty="0"/>
                  <a:t>years since common ancestor</a:t>
                </a:r>
              </a:p>
            </c:rich>
          </c:tx>
          <c:layout>
            <c:manualLayout>
              <c:xMode val="edge"/>
              <c:yMode val="edge"/>
              <c:x val="0.3026344501055015"/>
              <c:y val="0.86307893503742994"/>
            </c:manualLayout>
          </c:layout>
          <c:spPr>
            <a:noFill/>
            <a:ln w="40242">
              <a:noFill/>
            </a:ln>
          </c:spPr>
        </c:title>
        <c:numFmt formatCode="General" sourceLinked="1"/>
        <c:tickLblPos val="nextTo"/>
        <c:spPr>
          <a:ln w="5030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2535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63254272"/>
        <c:crosses val="autoZero"/>
        <c:crossBetween val="midCat"/>
      </c:valAx>
      <c:valAx>
        <c:axId val="163254272"/>
        <c:scaling>
          <c:orientation val="minMax"/>
          <c:max val="1"/>
        </c:scaling>
        <c:axPos val="l"/>
        <c:majorGridlines>
          <c:spPr>
            <a:ln w="5030">
              <a:solidFill>
                <a:srgbClr val="FFFF99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20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2000"/>
                  <a:t>Pr(identical Y types)</a:t>
                </a:r>
              </a:p>
            </c:rich>
          </c:tx>
          <c:layout>
            <c:manualLayout>
              <c:xMode val="edge"/>
              <c:yMode val="edge"/>
              <c:x val="2.2118135968298081E-2"/>
              <c:y val="9.1361381814314899E-2"/>
            </c:manualLayout>
          </c:layout>
          <c:spPr>
            <a:noFill/>
            <a:ln w="40242">
              <a:noFill/>
            </a:ln>
          </c:spPr>
        </c:title>
        <c:numFmt formatCode="0%" sourceLinked="0"/>
        <c:tickLblPos val="nextTo"/>
        <c:spPr>
          <a:ln w="5030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2218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63252096"/>
        <c:crosses val="autoZero"/>
        <c:crossBetween val="midCat"/>
      </c:valAx>
      <c:spPr>
        <a:solidFill>
          <a:srgbClr val="000080"/>
        </a:solidFill>
        <a:ln w="20121">
          <a:solidFill>
            <a:srgbClr val="808080"/>
          </a:solidFill>
          <a:prstDash val="solid"/>
        </a:ln>
      </c:spPr>
    </c:plotArea>
    <c:plotVisOnly val="1"/>
    <c:dispBlanksAs val="gap"/>
  </c:chart>
  <c:spPr>
    <a:solidFill>
      <a:srgbClr val="FFFFFF"/>
    </a:solidFill>
    <a:ln w="5030">
      <a:solidFill>
        <a:srgbClr val="000000"/>
      </a:solidFill>
      <a:prstDash val="solid"/>
    </a:ln>
  </c:spPr>
  <c:txPr>
    <a:bodyPr/>
    <a:lstStyle/>
    <a:p>
      <a:pPr>
        <a:defRPr sz="1584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image" Target="../media/image1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5BA04C-BB56-4564-9E59-7D3A6279F0F5}" type="datetimeFigureOut">
              <a:rPr lang="en-US" smtClean="0"/>
              <a:pPr/>
              <a:t>4/17/2014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675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CD9E55-E77B-4E21-897A-BBEA7303391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48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648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167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167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415790"/>
            <a:ext cx="5029200" cy="418338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167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580"/>
            <a:ext cx="2971800" cy="4648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167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31580"/>
            <a:ext cx="2971800" cy="4648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266F637-2793-47CD-B761-EBA31939594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81000"/>
            <a:ext cx="19431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69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2057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57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44213AF-26F6-41FA-8D85-E2C5388D6E58}" type="datetimeFigureOut">
              <a:rPr lang="en-US" smtClean="0"/>
              <a:pPr/>
              <a:t>4/17/2014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kumimoji="0" lang="en-US">
              <a:solidFill>
                <a:schemeClr val="accent1">
                  <a:tint val="20000"/>
                </a:scheme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4/17/2014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4/17/2014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057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57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.jpe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333399"/>
            </a:gs>
            <a:gs pos="100000">
              <a:srgbClr val="333399">
                <a:gamma/>
                <a:shade val="26275"/>
                <a:invGamma/>
              </a:srgbClr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3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9944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0574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  <p:sldLayoutId id="2147483667" r:id="rId12"/>
  </p:sldLayoutIdLst>
  <p:timing>
    <p:tnLst>
      <p:par>
        <p:cTn id="1" dur="indefinite" restart="never" nodeType="tmRoot"/>
      </p:par>
    </p:tnLst>
  </p:timing>
  <p:txStyles>
    <p:titleStyle>
      <a:lvl1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5pPr>
      <a:lvl6pPr marL="457200"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6pPr>
      <a:lvl7pPr marL="914400"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7pPr>
      <a:lvl8pPr marL="1371600"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8pPr>
      <a:lvl9pPr marL="1828800"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5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44213AF-26F6-41FA-8D85-E2C5388D6E58}" type="datetimeFigureOut">
              <a:rPr lang="en-US" smtClean="0"/>
              <a:pPr/>
              <a:t>4/17/2014</a:t>
            </a:fld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 sz="1000" b="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9.wav"/><Relationship Id="rId1" Type="http://schemas.openxmlformats.org/officeDocument/2006/relationships/tags" Target="../tags/tag4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10.wav"/><Relationship Id="rId1" Type="http://schemas.openxmlformats.org/officeDocument/2006/relationships/tags" Target="../tags/tag5.xml"/><Relationship Id="rId5" Type="http://schemas.openxmlformats.org/officeDocument/2006/relationships/image" Target="../media/image12.png"/><Relationship Id="rId4" Type="http://schemas.openxmlformats.org/officeDocument/2006/relationships/chart" Target="../charts/char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4.xml"/><Relationship Id="rId1" Type="http://schemas.openxmlformats.org/officeDocument/2006/relationships/audio" Target="file:///W:\meetings\yhrd\2010\record\RareHaplotypes534.wav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file:///W:\meetings\yhrd\2010\record\RareHaplotypes524-0.wav" TargetMode="External"/><Relationship Id="rId1" Type="http://schemas.openxmlformats.org/officeDocument/2006/relationships/tags" Target="../tags/tag6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14.xml"/><Relationship Id="rId1" Type="http://schemas.openxmlformats.org/officeDocument/2006/relationships/audio" Target="../media/audio1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12.xml"/><Relationship Id="rId1" Type="http://schemas.openxmlformats.org/officeDocument/2006/relationships/audio" Target="../media/audio12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14.xml"/><Relationship Id="rId1" Type="http://schemas.openxmlformats.org/officeDocument/2006/relationships/audio" Target="../media/audio13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4.wav"/><Relationship Id="rId7" Type="http://schemas.openxmlformats.org/officeDocument/2006/relationships/image" Target="../media/image21.png"/><Relationship Id="rId2" Type="http://schemas.openxmlformats.org/officeDocument/2006/relationships/tags" Target="../tags/tag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Microsoft_Office_Excel_97-2003_Worksheet2.xls"/><Relationship Id="rId5" Type="http://schemas.openxmlformats.org/officeDocument/2006/relationships/oleObject" Target="../embeddings/Microsoft_Office_Excel_97-2003_Worksheet1.xls"/><Relationship Id="rId4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5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.wav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16.wav"/><Relationship Id="rId1" Type="http://schemas.openxmlformats.org/officeDocument/2006/relationships/tags" Target="../tags/tag8.xml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7.wav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8.wav"/><Relationship Id="rId7" Type="http://schemas.openxmlformats.org/officeDocument/2006/relationships/image" Target="../media/image28.png"/><Relationship Id="rId2" Type="http://schemas.openxmlformats.org/officeDocument/2006/relationships/audio" Target="file:///W:\meetings\yhrd\2010%20Berlin\grave%20danger.wma" TargetMode="External"/><Relationship Id="rId1" Type="http://schemas.openxmlformats.org/officeDocument/2006/relationships/tags" Target="../tags/tag9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9.wav"/><Relationship Id="rId2" Type="http://schemas.openxmlformats.org/officeDocument/2006/relationships/tags" Target="../tags/tag10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9.png"/><Relationship Id="rId5" Type="http://schemas.openxmlformats.org/officeDocument/2006/relationships/oleObject" Target="../embeddings/Microsoft_Office_Excel_97-2003_Worksheet3.xls"/><Relationship Id="rId4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0.wav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4.jpeg"/><Relationship Id="rId2" Type="http://schemas.openxmlformats.org/officeDocument/2006/relationships/audio" Target="../media/audio21.wav"/><Relationship Id="rId1" Type="http://schemas.openxmlformats.org/officeDocument/2006/relationships/tags" Target="../tags/tag11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22.wav"/><Relationship Id="rId1" Type="http://schemas.openxmlformats.org/officeDocument/2006/relationships/tags" Target="../tags/tag12.xml"/><Relationship Id="rId4" Type="http://schemas.openxmlformats.org/officeDocument/2006/relationships/image" Target="../media/image3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23.wav"/><Relationship Id="rId1" Type="http://schemas.openxmlformats.org/officeDocument/2006/relationships/tags" Target="../tags/tag13.xml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audio24.wav"/><Relationship Id="rId1" Type="http://schemas.openxmlformats.org/officeDocument/2006/relationships/tags" Target="../tags/tag14.xml"/><Relationship Id="rId5" Type="http://schemas.openxmlformats.org/officeDocument/2006/relationships/image" Target="../media/image39.png"/><Relationship Id="rId4" Type="http://schemas.openxmlformats.org/officeDocument/2006/relationships/image" Target="../media/image38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25.wav"/><Relationship Id="rId1" Type="http://schemas.openxmlformats.org/officeDocument/2006/relationships/tags" Target="../tags/tag15.xml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26.wav"/><Relationship Id="rId1" Type="http://schemas.openxmlformats.org/officeDocument/2006/relationships/tags" Target="../tags/tag16.xml"/><Relationship Id="rId4" Type="http://schemas.openxmlformats.org/officeDocument/2006/relationships/image" Target="../media/image4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7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28.wav"/><Relationship Id="rId4" Type="http://schemas.openxmlformats.org/officeDocument/2006/relationships/image" Target="../media/image4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4.xml"/><Relationship Id="rId1" Type="http://schemas.openxmlformats.org/officeDocument/2006/relationships/audio" Target="../media/audio4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audio5.wav"/><Relationship Id="rId1" Type="http://schemas.openxmlformats.org/officeDocument/2006/relationships/tags" Target="../tags/tag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6.wav"/><Relationship Id="rId1" Type="http://schemas.openxmlformats.org/officeDocument/2006/relationships/tags" Target="../tags/tag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7.wav"/><Relationship Id="rId1" Type="http://schemas.openxmlformats.org/officeDocument/2006/relationships/tags" Target="../tags/tag3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2" name="Rectangle 1056"/>
          <p:cNvSpPr>
            <a:spLocks noGrp="1" noChangeArrowheads="1"/>
          </p:cNvSpPr>
          <p:nvPr>
            <p:ph type="ctrTitle"/>
          </p:nvPr>
        </p:nvSpPr>
        <p:spPr>
          <a:xfrm>
            <a:off x="773113" y="1425575"/>
            <a:ext cx="7772400" cy="1470025"/>
          </a:xfrm>
        </p:spPr>
        <p:txBody>
          <a:bodyPr/>
          <a:lstStyle/>
          <a:p>
            <a:r>
              <a:rPr lang="en-US" sz="4000" dirty="0" smtClean="0"/>
              <a:t>Evidentiary strength </a:t>
            </a:r>
            <a:r>
              <a:rPr lang="en-US" sz="4000" dirty="0"/>
              <a:t>of </a:t>
            </a:r>
            <a:r>
              <a:rPr lang="en-US" sz="4000" dirty="0" smtClean="0"/>
              <a:t>a </a:t>
            </a:r>
            <a:r>
              <a:rPr lang="en-US" sz="4000" dirty="0"/>
              <a:t>rare </a:t>
            </a:r>
            <a:r>
              <a:rPr lang="en-US" sz="4000" dirty="0" err="1"/>
              <a:t>haplotype</a:t>
            </a:r>
            <a:r>
              <a:rPr lang="en-US" sz="4000" dirty="0"/>
              <a:t> </a:t>
            </a:r>
            <a:r>
              <a:rPr lang="en-US" sz="4000" dirty="0" smtClean="0"/>
              <a:t>match: </a:t>
            </a:r>
            <a:br>
              <a:rPr lang="en-US" sz="4000" dirty="0" smtClean="0"/>
            </a:br>
            <a:r>
              <a:rPr lang="en-US" sz="4000" dirty="0" smtClean="0">
                <a:solidFill>
                  <a:srgbClr val="FFFF00"/>
                </a:solidFill>
              </a:rPr>
              <a:t>What is the right number?</a:t>
            </a:r>
            <a:endParaRPr lang="en-US" sz="4000" dirty="0">
              <a:solidFill>
                <a:srgbClr val="FFFF00"/>
              </a:solidFill>
            </a:endParaRPr>
          </a:p>
        </p:txBody>
      </p:sp>
      <p:sp>
        <p:nvSpPr>
          <p:cNvPr id="358434" name="Rectangle 1058"/>
          <p:cNvSpPr>
            <a:spLocks noGrp="1" noChangeArrowheads="1"/>
          </p:cNvSpPr>
          <p:nvPr>
            <p:ph type="subTitle" idx="1"/>
          </p:nvPr>
        </p:nvSpPr>
        <p:spPr>
          <a:xfrm>
            <a:off x="1051360" y="3480747"/>
            <a:ext cx="6934200" cy="1448605"/>
          </a:xfrm>
          <a:noFill/>
          <a:ln/>
        </p:spPr>
        <p:txBody>
          <a:bodyPr/>
          <a:lstStyle/>
          <a:p>
            <a:pPr algn="l">
              <a:lnSpc>
                <a:spcPct val="90000"/>
              </a:lnSpc>
            </a:pPr>
            <a:r>
              <a:rPr lang="en-US" sz="2800" dirty="0"/>
              <a:t>Charles Brenner, PhD</a:t>
            </a:r>
          </a:p>
          <a:p>
            <a:pPr algn="l">
              <a:lnSpc>
                <a:spcPct val="90000"/>
              </a:lnSpc>
            </a:pPr>
            <a:r>
              <a:rPr lang="en-US" sz="2800" dirty="0"/>
              <a:t>DNA·VIEW and UC Berkeley Public </a:t>
            </a:r>
            <a:r>
              <a:rPr lang="en-US" sz="2800" dirty="0" smtClean="0"/>
              <a:t>Health</a:t>
            </a:r>
          </a:p>
          <a:p>
            <a:pPr algn="l">
              <a:lnSpc>
                <a:spcPct val="90000"/>
              </a:lnSpc>
            </a:pPr>
            <a:r>
              <a:rPr lang="en-US" sz="2800" dirty="0" smtClean="0"/>
              <a:t>www.dna-view.com            c@dna-view.com</a:t>
            </a:r>
            <a:endParaRPr lang="en-US" sz="2800" dirty="0">
              <a:solidFill>
                <a:srgbClr val="FFC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78935" y="5145137"/>
            <a:ext cx="7589521" cy="1015663"/>
          </a:xfrm>
          <a:prstGeom prst="rect">
            <a:avLst/>
          </a:prstGeom>
          <a:ln w="38100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r>
              <a:rPr lang="en-US" sz="2000" dirty="0" smtClean="0"/>
              <a:t>Brenner CH (2010) </a:t>
            </a:r>
            <a:r>
              <a:rPr lang="en-US" sz="2000" dirty="0" smtClean="0">
                <a:solidFill>
                  <a:schemeClr val="tx1">
                    <a:lumMod val="90000"/>
                  </a:schemeClr>
                </a:solidFill>
                <a:latin typeface="+mn-lt"/>
              </a:rPr>
              <a:t>Fundamental problem of forensic mathematics – 			   The evidential value of a rare </a:t>
            </a:r>
            <a:r>
              <a:rPr lang="en-US" sz="2000" dirty="0" err="1" smtClean="0">
                <a:solidFill>
                  <a:schemeClr val="tx1">
                    <a:lumMod val="90000"/>
                  </a:schemeClr>
                </a:solidFill>
                <a:latin typeface="+mn-lt"/>
              </a:rPr>
              <a:t>haplotype</a:t>
            </a:r>
            <a:endParaRPr lang="en-US" sz="2000" dirty="0" smtClean="0">
              <a:solidFill>
                <a:schemeClr val="tx1">
                  <a:lumMod val="90000"/>
                </a:schemeClr>
              </a:solidFill>
              <a:latin typeface="+mn-lt"/>
            </a:endParaRPr>
          </a:p>
          <a:p>
            <a:r>
              <a:rPr lang="en-US" sz="2000" dirty="0" smtClean="0"/>
              <a:t>Forensic Sci. Int. Genet. doi:10.1016/j.fsigen.2009.10.013 </a:t>
            </a:r>
            <a:endParaRPr lang="en-US" sz="2000" dirty="0"/>
          </a:p>
        </p:txBody>
      </p:sp>
      <p:pic>
        <p:nvPicPr>
          <p:cNvPr id="8" name="~PP639.WAV">
            <a:hlinkClick r:id="" action="ppaction://media"/>
          </p:cNvPr>
          <p:cNvPicPr>
            <a:picLocks noRot="1" noChangeAspect="1"/>
          </p:cNvPicPr>
          <p:nvPr>
            <a:wavAudioFile r:embed="rId1" name="~PP639.WAV"/>
          </p:nvPr>
        </p:nvPicPr>
        <p:blipFill>
          <a:blip r:embed="rId3" cstate="print"/>
          <a:stretch>
            <a:fillRect/>
          </a:stretch>
        </p:blipFill>
        <p:spPr>
          <a:xfrm>
            <a:off x="8716963" y="64309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156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Time to diverge</a:t>
            </a:r>
          </a:p>
        </p:txBody>
      </p:sp>
      <p:sp>
        <p:nvSpPr>
          <p:cNvPr id="541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l-GR" dirty="0">
                <a:cs typeface="Times New Roman" pitchFamily="18" charset="0"/>
              </a:rPr>
              <a:t>μ</a:t>
            </a:r>
            <a:r>
              <a:rPr lang="en-US" dirty="0">
                <a:cs typeface="Times New Roman" pitchFamily="18" charset="0"/>
              </a:rPr>
              <a:t> ≈ </a:t>
            </a:r>
            <a:r>
              <a:rPr lang="en-US" dirty="0" smtClean="0">
                <a:cs typeface="Times New Roman" pitchFamily="18" charset="0"/>
              </a:rPr>
              <a:t>1/350 </a:t>
            </a:r>
            <a:r>
              <a:rPr lang="en-US" dirty="0">
                <a:cs typeface="Times New Roman" pitchFamily="18" charset="0"/>
              </a:rPr>
              <a:t>per locus per </a:t>
            </a:r>
            <a:r>
              <a:rPr lang="en-US" dirty="0" smtClean="0">
                <a:cs typeface="Times New Roman" pitchFamily="18" charset="0"/>
              </a:rPr>
              <a:t>generation </a:t>
            </a:r>
            <a:r>
              <a:rPr lang="en-US" sz="2000" dirty="0" smtClean="0">
                <a:cs typeface="Times New Roman" pitchFamily="18" charset="0"/>
              </a:rPr>
              <a:t>(</a:t>
            </a:r>
            <a:r>
              <a:rPr lang="en-US" sz="2000" dirty="0" smtClean="0">
                <a:solidFill>
                  <a:schemeClr val="tx1">
                    <a:lumMod val="75000"/>
                  </a:schemeClr>
                </a:solidFill>
                <a:cs typeface="Times New Roman" pitchFamily="18" charset="0"/>
              </a:rPr>
              <a:t>1/150-1/3000</a:t>
            </a:r>
            <a:r>
              <a:rPr lang="en-US" sz="2000" dirty="0" smtClean="0">
                <a:cs typeface="Times New Roman" pitchFamily="18" charset="0"/>
              </a:rPr>
              <a:t>)</a:t>
            </a:r>
            <a:endParaRPr lang="en-US" dirty="0"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l-GR" dirty="0">
                <a:cs typeface="Times New Roman" pitchFamily="18" charset="0"/>
              </a:rPr>
              <a:t>μ</a:t>
            </a:r>
            <a:r>
              <a:rPr lang="en-US" dirty="0">
                <a:cs typeface="Times New Roman" pitchFamily="18" charset="0"/>
              </a:rPr>
              <a:t> ≈ 5% per generation (17 loci)</a:t>
            </a:r>
          </a:p>
          <a:p>
            <a:pPr>
              <a:lnSpc>
                <a:spcPct val="90000"/>
              </a:lnSpc>
            </a:pPr>
            <a:r>
              <a:rPr lang="en-US" dirty="0">
                <a:cs typeface="Times New Roman" pitchFamily="18" charset="0"/>
              </a:rPr>
              <a:t>Suppose 4 generations / century</a:t>
            </a:r>
          </a:p>
          <a:p>
            <a:pPr lvl="1">
              <a:lnSpc>
                <a:spcPct val="90000"/>
              </a:lnSpc>
            </a:pPr>
            <a:r>
              <a:rPr lang="en-US" dirty="0">
                <a:cs typeface="Times New Roman" pitchFamily="18" charset="0"/>
              </a:rPr>
              <a:t>Common ancestor century ago = </a:t>
            </a:r>
            <a:r>
              <a:rPr lang="en-US" dirty="0" smtClean="0">
                <a:cs typeface="Times New Roman" pitchFamily="18" charset="0"/>
              </a:rPr>
              <a:t>3</a:t>
            </a:r>
            <a:r>
              <a:rPr lang="en-US" baseline="30000" dirty="0" smtClean="0">
                <a:cs typeface="Times New Roman" pitchFamily="18" charset="0"/>
              </a:rPr>
              <a:t>rd</a:t>
            </a:r>
            <a:r>
              <a:rPr lang="en-US" dirty="0" smtClean="0">
                <a:cs typeface="Times New Roman" pitchFamily="18" charset="0"/>
              </a:rPr>
              <a:t> cousins</a:t>
            </a:r>
            <a:endParaRPr lang="en-US" dirty="0">
              <a:cs typeface="Times New Roman" pitchFamily="18" charset="0"/>
            </a:endParaRPr>
          </a:p>
          <a:p>
            <a:pPr lvl="1">
              <a:lnSpc>
                <a:spcPct val="90000"/>
              </a:lnSpc>
            </a:pPr>
            <a:r>
              <a:rPr lang="en-US" dirty="0">
                <a:cs typeface="Times New Roman" pitchFamily="18" charset="0"/>
              </a:rPr>
              <a:t>8 meioses per century of separation between two contemporary men</a:t>
            </a:r>
          </a:p>
          <a:p>
            <a:pPr>
              <a:lnSpc>
                <a:spcPct val="90000"/>
              </a:lnSpc>
            </a:pPr>
            <a:r>
              <a:rPr lang="en-US" dirty="0">
                <a:cs typeface="Times New Roman" pitchFamily="18" charset="0"/>
              </a:rPr>
              <a:t>Pr( Y’s equal after </a:t>
            </a:r>
            <a:r>
              <a:rPr lang="en-US" dirty="0" smtClean="0">
                <a:cs typeface="Times New Roman" pitchFamily="18" charset="0"/>
              </a:rPr>
              <a:t>1 century</a:t>
            </a:r>
            <a:r>
              <a:rPr lang="en-US" dirty="0">
                <a:cs typeface="Times New Roman" pitchFamily="18" charset="0"/>
              </a:rPr>
              <a:t>) = 70%</a:t>
            </a:r>
          </a:p>
          <a:p>
            <a:pPr>
              <a:lnSpc>
                <a:spcPct val="90000"/>
              </a:lnSpc>
            </a:pPr>
            <a:r>
              <a:rPr lang="en-US" dirty="0">
                <a:cs typeface="Times New Roman" pitchFamily="18" charset="0"/>
              </a:rPr>
              <a:t>Expected # differences = </a:t>
            </a:r>
            <a:r>
              <a:rPr lang="en-US" dirty="0" smtClean="0">
                <a:cs typeface="Times New Roman" pitchFamily="18" charset="0"/>
              </a:rPr>
              <a:t>4/</a:t>
            </a:r>
            <a:r>
              <a:rPr lang="en-US" dirty="0" err="1" smtClean="0">
                <a:cs typeface="Times New Roman" pitchFamily="18" charset="0"/>
              </a:rPr>
              <a:t>millenium</a:t>
            </a:r>
            <a:r>
              <a:rPr lang="en-US" dirty="0">
                <a:cs typeface="Times New Roman" pitchFamily="18" charset="0"/>
              </a:rPr>
              <a:t>.</a:t>
            </a:r>
          </a:p>
        </p:txBody>
      </p:sp>
      <p:pic>
        <p:nvPicPr>
          <p:cNvPr id="8" name="~PP2336.WAV">
            <a:hlinkClick r:id="" action="ppaction://media"/>
          </p:cNvPr>
          <p:cNvPicPr>
            <a:picLocks noRot="1" noChangeAspect="1"/>
          </p:cNvPicPr>
          <p:nvPr>
            <a:wavAudioFile r:embed="rId2" name="~PP2336.WAV"/>
          </p:nvPr>
        </p:nvPicPr>
        <p:blipFill>
          <a:blip r:embed="rId4" cstate="print"/>
          <a:stretch>
            <a:fillRect/>
          </a:stretch>
        </p:blipFill>
        <p:spPr>
          <a:xfrm>
            <a:off x="8716963" y="6430963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5646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41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41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41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41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41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41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41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41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41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41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41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41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41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41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45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541699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24" name="Rectangle 4"/>
          <p:cNvSpPr>
            <a:spLocks noGrp="1" noChangeArrowheads="1"/>
          </p:cNvSpPr>
          <p:nvPr>
            <p:ph type="title"/>
          </p:nvPr>
        </p:nvSpPr>
        <p:spPr>
          <a:xfrm>
            <a:off x="657225" y="-285750"/>
            <a:ext cx="7772400" cy="1143000"/>
          </a:xfrm>
        </p:spPr>
        <p:txBody>
          <a:bodyPr/>
          <a:lstStyle/>
          <a:p>
            <a:r>
              <a:rPr lang="en-US"/>
              <a:t>Y-haplotype divergence</a:t>
            </a:r>
          </a:p>
        </p:txBody>
      </p:sp>
      <p:graphicFrame>
        <p:nvGraphicFramePr>
          <p:cNvPr id="16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211865" y="1128713"/>
          <a:ext cx="7772400" cy="38179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22" name="Group 21"/>
          <p:cNvGrpSpPr/>
          <p:nvPr/>
        </p:nvGrpSpPr>
        <p:grpSpPr>
          <a:xfrm>
            <a:off x="5086022" y="1492271"/>
            <a:ext cx="3773213" cy="2628000"/>
            <a:chOff x="5076497" y="2568596"/>
            <a:chExt cx="3773213" cy="2628000"/>
          </a:xfrm>
        </p:grpSpPr>
        <p:sp>
          <p:nvSpPr>
            <p:cNvPr id="542728" name="Text Box 8"/>
            <p:cNvSpPr txBox="1">
              <a:spLocks noChangeArrowheads="1"/>
            </p:cNvSpPr>
            <p:nvPr/>
          </p:nvSpPr>
          <p:spPr bwMode="auto">
            <a:xfrm>
              <a:off x="7281261" y="4734289"/>
              <a:ext cx="339837" cy="4623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b">
              <a:spAutoFit/>
            </a:bodyPr>
            <a:lstStyle/>
            <a:p>
              <a:r>
                <a:rPr lang="en-US" sz="2400" dirty="0">
                  <a:solidFill>
                    <a:schemeClr val="accent2"/>
                  </a:solidFill>
                </a:rPr>
                <a:t>1</a:t>
              </a:r>
            </a:p>
          </p:txBody>
        </p:sp>
        <p:sp>
          <p:nvSpPr>
            <p:cNvPr id="542729" name="Text Box 9"/>
            <p:cNvSpPr txBox="1">
              <a:spLocks noChangeArrowheads="1"/>
            </p:cNvSpPr>
            <p:nvPr/>
          </p:nvSpPr>
          <p:spPr bwMode="auto">
            <a:xfrm>
              <a:off x="7280450" y="4276161"/>
              <a:ext cx="339837" cy="4623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b">
              <a:spAutoFit/>
            </a:bodyPr>
            <a:lstStyle/>
            <a:p>
              <a:r>
                <a:rPr lang="en-US" sz="2400" dirty="0" smtClean="0">
                  <a:solidFill>
                    <a:schemeClr val="accent2"/>
                  </a:solidFill>
                </a:rPr>
                <a:t>2</a:t>
              </a:r>
              <a:endParaRPr lang="en-US" sz="2400" dirty="0">
                <a:solidFill>
                  <a:schemeClr val="accent2"/>
                </a:solidFill>
              </a:endParaRPr>
            </a:p>
          </p:txBody>
        </p:sp>
        <p:sp>
          <p:nvSpPr>
            <p:cNvPr id="542730" name="Text Box 10"/>
            <p:cNvSpPr txBox="1">
              <a:spLocks noChangeArrowheads="1"/>
            </p:cNvSpPr>
            <p:nvPr/>
          </p:nvSpPr>
          <p:spPr bwMode="auto">
            <a:xfrm>
              <a:off x="7279638" y="3849124"/>
              <a:ext cx="339837" cy="4623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b">
              <a:spAutoFit/>
            </a:bodyPr>
            <a:lstStyle/>
            <a:p>
              <a:r>
                <a:rPr lang="en-US" sz="2400" dirty="0" smtClean="0">
                  <a:solidFill>
                    <a:schemeClr val="accent2"/>
                  </a:solidFill>
                </a:rPr>
                <a:t>4</a:t>
              </a:r>
              <a:endParaRPr lang="en-US" sz="2400" dirty="0">
                <a:solidFill>
                  <a:schemeClr val="accent2"/>
                </a:solidFill>
              </a:endParaRPr>
            </a:p>
          </p:txBody>
        </p:sp>
        <p:sp>
          <p:nvSpPr>
            <p:cNvPr id="542731" name="Text Box 11"/>
            <p:cNvSpPr txBox="1">
              <a:spLocks noChangeArrowheads="1"/>
            </p:cNvSpPr>
            <p:nvPr/>
          </p:nvSpPr>
          <p:spPr bwMode="auto">
            <a:xfrm>
              <a:off x="7278826" y="3388366"/>
              <a:ext cx="339837" cy="4623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b">
              <a:spAutoFit/>
            </a:bodyPr>
            <a:lstStyle/>
            <a:p>
              <a:r>
                <a:rPr lang="en-US" sz="2400" dirty="0" smtClean="0">
                  <a:solidFill>
                    <a:schemeClr val="accent2"/>
                  </a:solidFill>
                </a:rPr>
                <a:t>8</a:t>
              </a:r>
              <a:endParaRPr lang="en-US" sz="2400" dirty="0">
                <a:solidFill>
                  <a:schemeClr val="accent2"/>
                </a:solidFill>
              </a:endParaRPr>
            </a:p>
          </p:txBody>
        </p:sp>
        <p:sp>
          <p:nvSpPr>
            <p:cNvPr id="542737" name="Text Box 17"/>
            <p:cNvSpPr txBox="1">
              <a:spLocks noChangeArrowheads="1"/>
            </p:cNvSpPr>
            <p:nvPr/>
          </p:nvSpPr>
          <p:spPr bwMode="auto">
            <a:xfrm>
              <a:off x="7528718" y="3636559"/>
              <a:ext cx="1320992" cy="708528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lIns="92075" tIns="46038" rIns="92075" bIns="46038" anchor="b">
              <a:spAutoFit/>
            </a:bodyPr>
            <a:lstStyle/>
            <a:p>
              <a:r>
                <a:rPr lang="en-US" sz="2000" dirty="0" smtClean="0">
                  <a:solidFill>
                    <a:srgbClr val="C00000"/>
                  </a:solidFill>
                </a:rPr>
                <a:t>Expected </a:t>
              </a:r>
              <a:r>
                <a:rPr lang="en-US" sz="2000" dirty="0">
                  <a:solidFill>
                    <a:srgbClr val="C00000"/>
                  </a:solidFill>
                </a:rPr>
                <a:t># </a:t>
              </a:r>
              <a:r>
                <a:rPr lang="en-US" sz="2000" dirty="0" smtClean="0">
                  <a:solidFill>
                    <a:srgbClr val="C00000"/>
                  </a:solidFill>
                </a:rPr>
                <a:t>differences</a:t>
              </a:r>
              <a:endParaRPr lang="en-US" sz="2000" dirty="0">
                <a:solidFill>
                  <a:srgbClr val="C00000"/>
                </a:solidFill>
              </a:endParaRPr>
            </a:p>
          </p:txBody>
        </p:sp>
        <p:sp>
          <p:nvSpPr>
            <p:cNvPr id="12" name="Text Box 11"/>
            <p:cNvSpPr txBox="1">
              <a:spLocks noChangeArrowheads="1"/>
            </p:cNvSpPr>
            <p:nvPr/>
          </p:nvSpPr>
          <p:spPr bwMode="auto">
            <a:xfrm>
              <a:off x="7263066" y="2983736"/>
              <a:ext cx="493725" cy="4623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b">
              <a:spAutoFit/>
            </a:bodyPr>
            <a:lstStyle/>
            <a:p>
              <a:r>
                <a:rPr lang="en-US" sz="2400" dirty="0" smtClean="0">
                  <a:solidFill>
                    <a:schemeClr val="accent2"/>
                  </a:solidFill>
                </a:rPr>
                <a:t>16</a:t>
              </a:r>
              <a:endParaRPr lang="en-US" sz="2400" dirty="0">
                <a:solidFill>
                  <a:schemeClr val="accent2"/>
                </a:solidFill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 bwMode="auto">
            <a:xfrm rot="5400000" flipH="1" flipV="1">
              <a:off x="5050221" y="2643354"/>
              <a:ext cx="2301765" cy="2249213"/>
            </a:xfrm>
            <a:prstGeom prst="line">
              <a:avLst/>
            </a:prstGeom>
            <a:ln w="57150">
              <a:solidFill>
                <a:schemeClr val="accent2">
                  <a:lumMod val="40000"/>
                  <a:lumOff val="60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 Box 11"/>
            <p:cNvSpPr txBox="1">
              <a:spLocks noChangeArrowheads="1"/>
            </p:cNvSpPr>
            <p:nvPr/>
          </p:nvSpPr>
          <p:spPr bwMode="auto">
            <a:xfrm>
              <a:off x="7257816" y="2568596"/>
              <a:ext cx="493725" cy="4623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b">
              <a:spAutoFit/>
            </a:bodyPr>
            <a:lstStyle/>
            <a:p>
              <a:r>
                <a:rPr lang="en-US" sz="2400" dirty="0" smtClean="0">
                  <a:solidFill>
                    <a:schemeClr val="accent2"/>
                  </a:solidFill>
                </a:rPr>
                <a:t>32</a:t>
              </a:r>
              <a:endParaRPr lang="en-US" sz="2400" dirty="0">
                <a:solidFill>
                  <a:schemeClr val="accent2"/>
                </a:solidFill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733425" y="5343525"/>
            <a:ext cx="7772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200" dirty="0" smtClean="0"/>
              <a:t>  virtual non overlap of races</a:t>
            </a:r>
            <a:endParaRPr lang="en-US" sz="2200" dirty="0"/>
          </a:p>
        </p:txBody>
      </p:sp>
      <p:pic>
        <p:nvPicPr>
          <p:cNvPr id="20" name="~PP3984.WAV">
            <a:hlinkClick r:id="" action="ppaction://media"/>
          </p:cNvPr>
          <p:cNvPicPr>
            <a:picLocks noRot="1" noChangeAspect="1"/>
          </p:cNvPicPr>
          <p:nvPr>
            <a:wavAudioFile r:embed="rId2" name="~PP3984.WAV"/>
          </p:nvPr>
        </p:nvPicPr>
        <p:blipFill>
          <a:blip r:embed="rId5" cstate="print"/>
          <a:stretch>
            <a:fillRect/>
          </a:stretch>
        </p:blipFill>
        <p:spPr>
          <a:xfrm>
            <a:off x="8716963" y="6430963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2614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1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 African-European convergence</a:t>
            </a:r>
            <a:endParaRPr lang="en-US" dirty="0"/>
          </a:p>
        </p:txBody>
      </p:sp>
      <p:pic>
        <p:nvPicPr>
          <p:cNvPr id="4" name="Content Placeholder 3" descr="IBDvIB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40569" y="1685926"/>
            <a:ext cx="8189093" cy="4933802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Suspect who matches Y type is exonerated (maybe it was a population trawl).</a:t>
            </a:r>
          </a:p>
          <a:p>
            <a:r>
              <a:rPr lang="en-US" dirty="0" smtClean="0"/>
              <a:t>So it’s his brother?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Familial Y searching</a:t>
            </a:r>
            <a:endParaRPr lang="en-US" dirty="0"/>
          </a:p>
        </p:txBody>
      </p:sp>
      <p:pic>
        <p:nvPicPr>
          <p:cNvPr id="6" name="RareHaplotypes534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8716963" y="64309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Comments on crime-suspect match</a:t>
            </a:r>
          </a:p>
        </p:txBody>
      </p:sp>
      <p:sp>
        <p:nvSpPr>
          <p:cNvPr id="547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65510"/>
            <a:ext cx="8069263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If suspect </a:t>
            </a:r>
            <a:r>
              <a:rPr lang="en-US" i="1" dirty="0"/>
              <a:t>not</a:t>
            </a:r>
            <a:r>
              <a:rPr lang="en-US" dirty="0"/>
              <a:t> donor, then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dirty="0"/>
              <a:t>97% that suspect and donor are IBD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dirty="0"/>
              <a:t>which is very unlikely if they are separated by more than a few centuries.</a:t>
            </a:r>
          </a:p>
          <a:p>
            <a:pPr>
              <a:lnSpc>
                <a:spcPct val="90000"/>
              </a:lnSpc>
            </a:pPr>
            <a:r>
              <a:rPr lang="en-US" dirty="0"/>
              <a:t>A 17-locus </a:t>
            </a:r>
            <a:r>
              <a:rPr lang="en-US" dirty="0" err="1"/>
              <a:t>haplotype</a:t>
            </a:r>
            <a:r>
              <a:rPr lang="en-US" dirty="0"/>
              <a:t> is typically represented by a small number</a:t>
            </a:r>
            <a:r>
              <a:rPr lang="en-US" dirty="0">
                <a:solidFill>
                  <a:srgbClr val="FFFF66"/>
                </a:solidFill>
              </a:rPr>
              <a:t>*</a:t>
            </a:r>
            <a:r>
              <a:rPr lang="en-US" dirty="0"/>
              <a:t> of men descended without mutation from a common ancestor </a:t>
            </a:r>
            <a:r>
              <a:rPr lang="en-US" dirty="0" smtClean="0"/>
              <a:t>100-200 </a:t>
            </a:r>
            <a:r>
              <a:rPr lang="en-US" dirty="0"/>
              <a:t>years ago</a:t>
            </a:r>
            <a:r>
              <a:rPr lang="en-US" dirty="0" smtClean="0"/>
              <a:t>.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Probably way beyond immediate family.</a:t>
            </a:r>
            <a:endParaRPr lang="en-US" dirty="0"/>
          </a:p>
          <a:p>
            <a:pPr algn="r">
              <a:lnSpc>
                <a:spcPct val="90000"/>
              </a:lnSpc>
              <a:buFontTx/>
              <a:buNone/>
            </a:pPr>
            <a:r>
              <a:rPr lang="en-US" sz="2400" dirty="0">
                <a:solidFill>
                  <a:srgbClr val="FFFF66"/>
                </a:solidFill>
              </a:rPr>
              <a:t>*  </a:t>
            </a:r>
            <a:r>
              <a:rPr lang="en-US" sz="2400" dirty="0" smtClean="0">
                <a:solidFill>
                  <a:srgbClr val="FFFF66"/>
                </a:solidFill>
              </a:rPr>
              <a:t>1/10000 </a:t>
            </a:r>
            <a:r>
              <a:rPr lang="en-US" sz="2400" dirty="0">
                <a:solidFill>
                  <a:srgbClr val="FFFF66"/>
                </a:solidFill>
              </a:rPr>
              <a:t>of the population</a:t>
            </a:r>
          </a:p>
        </p:txBody>
      </p:sp>
      <p:pic>
        <p:nvPicPr>
          <p:cNvPr id="6" name="RareHaplotypes524-0.wav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4" cstate="print"/>
          <a:stretch>
            <a:fillRect/>
          </a:stretch>
        </p:blipFill>
        <p:spPr>
          <a:xfrm>
            <a:off x="8716963" y="6430963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756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47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547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47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47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47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547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3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4784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6" name="Rectangle 3"/>
          <p:cNvSpPr>
            <a:spLocks noGrp="1" noChangeArrowheads="1"/>
          </p:cNvSpPr>
          <p:nvPr>
            <p:ph idx="1"/>
          </p:nvPr>
        </p:nvSpPr>
        <p:spPr>
          <a:xfrm>
            <a:off x="466725" y="1481328"/>
            <a:ext cx="8229600" cy="4525963"/>
          </a:xfrm>
        </p:spPr>
        <p:txBody>
          <a:bodyPr/>
          <a:lstStyle/>
          <a:p>
            <a:r>
              <a:rPr lang="en-US" sz="2800" dirty="0" smtClean="0"/>
              <a:t>Example: 1272 Caucasian men (ABI)</a:t>
            </a:r>
          </a:p>
          <a:p>
            <a:pPr lvl="1"/>
            <a:r>
              <a:rPr lang="en-US" sz="2400" dirty="0" smtClean="0"/>
              <a:t>808000 </a:t>
            </a:r>
            <a:r>
              <a:rPr lang="en-US" sz="2400" dirty="0" err="1" smtClean="0"/>
              <a:t>pairwise</a:t>
            </a:r>
            <a:r>
              <a:rPr lang="en-US" sz="2400" dirty="0" smtClean="0"/>
              <a:t> comparisons (big sample!)</a:t>
            </a:r>
          </a:p>
          <a:p>
            <a:pPr lvl="2"/>
            <a:r>
              <a:rPr lang="en-US" sz="2000" dirty="0" smtClean="0"/>
              <a:t>90% of 1272 men are singletons (no </a:t>
            </a:r>
            <a:r>
              <a:rPr lang="en-US" sz="2000" dirty="0" err="1" smtClean="0"/>
              <a:t>pairwise</a:t>
            </a:r>
            <a:r>
              <a:rPr lang="en-US" sz="2000" dirty="0" smtClean="0"/>
              <a:t> matches)</a:t>
            </a:r>
          </a:p>
          <a:p>
            <a:pPr lvl="2"/>
            <a:r>
              <a:rPr lang="en-US" sz="2000" dirty="0" smtClean="0"/>
              <a:t>49 pairs of matching </a:t>
            </a:r>
            <a:r>
              <a:rPr lang="en-US" sz="2000" dirty="0" err="1" smtClean="0"/>
              <a:t>haplotypes</a:t>
            </a:r>
            <a:r>
              <a:rPr lang="en-US" sz="2000" dirty="0" smtClean="0"/>
              <a:t> (49 matches)</a:t>
            </a:r>
          </a:p>
          <a:p>
            <a:pPr lvl="2"/>
            <a:r>
              <a:rPr lang="en-US" sz="2000" dirty="0" smtClean="0"/>
              <a:t>5 triples (5</a:t>
            </a:r>
            <a:r>
              <a:rPr lang="en-US" sz="2000" dirty="0" smtClean="0">
                <a:cs typeface="Times New Roman" pitchFamily="18" charset="0"/>
              </a:rPr>
              <a:t>×3=15 </a:t>
            </a:r>
            <a:r>
              <a:rPr lang="en-US" sz="2000" dirty="0" err="1" smtClean="0">
                <a:cs typeface="Times New Roman" pitchFamily="18" charset="0"/>
              </a:rPr>
              <a:t>pairwise</a:t>
            </a:r>
            <a:r>
              <a:rPr lang="en-US" sz="2000" dirty="0" smtClean="0">
                <a:cs typeface="Times New Roman" pitchFamily="18" charset="0"/>
              </a:rPr>
              <a:t> matches)</a:t>
            </a:r>
          </a:p>
          <a:p>
            <a:pPr lvl="1"/>
            <a:r>
              <a:rPr lang="en-US" sz="2200" dirty="0" smtClean="0">
                <a:cs typeface="Times New Roman" pitchFamily="18" charset="0"/>
              </a:rPr>
              <a:t> …  in total 91 </a:t>
            </a:r>
            <a:r>
              <a:rPr lang="en-US" sz="2200" dirty="0" err="1" smtClean="0">
                <a:cs typeface="Times New Roman" pitchFamily="18" charset="0"/>
              </a:rPr>
              <a:t>pairwise</a:t>
            </a:r>
            <a:r>
              <a:rPr lang="en-US" sz="2200" dirty="0" smtClean="0">
                <a:cs typeface="Times New Roman" pitchFamily="18" charset="0"/>
              </a:rPr>
              <a:t> matches / 808000</a:t>
            </a:r>
          </a:p>
          <a:p>
            <a:pPr lvl="1"/>
            <a:r>
              <a:rPr lang="en-US" sz="2400" dirty="0" err="1" smtClean="0">
                <a:cs typeface="Times New Roman" pitchFamily="18" charset="0"/>
              </a:rPr>
              <a:t>Pairwise</a:t>
            </a:r>
            <a:r>
              <a:rPr lang="en-US" sz="2400" dirty="0" smtClean="0">
                <a:cs typeface="Times New Roman" pitchFamily="18" charset="0"/>
              </a:rPr>
              <a:t> matching rate 1/8900</a:t>
            </a:r>
            <a:endParaRPr lang="en-US" sz="2400" dirty="0" smtClean="0"/>
          </a:p>
          <a:p>
            <a:r>
              <a:rPr lang="en-US" sz="2800" dirty="0" smtClean="0"/>
              <a:t>Can evidential strength (new type) be less than that? </a:t>
            </a:r>
            <a:r>
              <a:rPr lang="en-US" sz="2000" dirty="0" smtClean="0">
                <a:solidFill>
                  <a:schemeClr val="bg1">
                    <a:lumMod val="75000"/>
                  </a:schemeClr>
                </a:solidFill>
              </a:rPr>
              <a:t>(no matter what the “upper confidence” limit may be)</a:t>
            </a:r>
            <a:endParaRPr lang="en-US" sz="2800" dirty="0" smtClean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024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smtClean="0"/>
              <a:t>probability two random men match?</a:t>
            </a:r>
          </a:p>
        </p:txBody>
      </p:sp>
      <p:pic>
        <p:nvPicPr>
          <p:cNvPr id="9" name="~PP3369.WAV">
            <a:hlinkClick r:id="" action="ppaction://media"/>
          </p:cNvPr>
          <p:cNvPicPr>
            <a:picLocks noRot="1" noChangeAspect="1"/>
          </p:cNvPicPr>
          <p:nvPr>
            <a:wavAudioFile r:embed="rId1" name="~PP3369.WAV"/>
          </p:nvPr>
        </p:nvPicPr>
        <p:blipFill>
          <a:blip r:embed="rId3" cstate="print"/>
          <a:stretch>
            <a:fillRect/>
          </a:stretch>
        </p:blipFill>
        <p:spPr>
          <a:xfrm>
            <a:off x="8716963" y="64309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983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22" name="Rectangle 2"/>
          <p:cNvSpPr>
            <a:spLocks noGrp="1" noChangeArrowheads="1"/>
          </p:cNvSpPr>
          <p:nvPr>
            <p:ph type="title"/>
          </p:nvPr>
        </p:nvSpPr>
        <p:spPr>
          <a:xfrm>
            <a:off x="646771" y="358698"/>
            <a:ext cx="7772400" cy="1143000"/>
          </a:xfrm>
        </p:spPr>
        <p:txBody>
          <a:bodyPr/>
          <a:lstStyle/>
          <a:p>
            <a:r>
              <a:rPr lang="en-US" dirty="0"/>
              <a:t>Y-STR efficacy</a:t>
            </a:r>
          </a:p>
        </p:txBody>
      </p:sp>
      <p:sp>
        <p:nvSpPr>
          <p:cNvPr id="440352" name="Rectangle 32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2057400"/>
            <a:ext cx="3810000" cy="2286000"/>
          </a:xfrm>
          <a:noFill/>
          <a:ln/>
        </p:spPr>
        <p:txBody>
          <a:bodyPr/>
          <a:lstStyle/>
          <a:p>
            <a:r>
              <a:rPr lang="en-US" sz="2800" dirty="0"/>
              <a:t>random match probability </a:t>
            </a:r>
            <a:r>
              <a:rPr lang="en-US" sz="2800" dirty="0">
                <a:cs typeface="Times New Roman" pitchFamily="18" charset="0"/>
              </a:rPr>
              <a:t>≈</a:t>
            </a:r>
            <a:r>
              <a:rPr lang="en-US" sz="2800" dirty="0"/>
              <a:t> </a:t>
            </a:r>
            <a:r>
              <a:rPr lang="en-US" sz="2800" dirty="0" smtClean="0"/>
              <a:t>1/10000</a:t>
            </a:r>
            <a:endParaRPr lang="en-US" sz="2800" dirty="0"/>
          </a:p>
          <a:p>
            <a:r>
              <a:rPr lang="en-US" sz="2800" dirty="0"/>
              <a:t>eliminates all false </a:t>
            </a:r>
            <a:r>
              <a:rPr lang="en-US" sz="2800" dirty="0" smtClean="0"/>
              <a:t>leads (e.g. familial searching)</a:t>
            </a:r>
            <a:endParaRPr lang="en-US" sz="2800" dirty="0"/>
          </a:p>
        </p:txBody>
      </p:sp>
      <p:graphicFrame>
        <p:nvGraphicFramePr>
          <p:cNvPr id="440409" name="Group 89"/>
          <p:cNvGraphicFramePr>
            <a:graphicFrameLocks noGrp="1"/>
          </p:cNvGraphicFramePr>
          <p:nvPr>
            <p:ph sz="half" idx="2"/>
          </p:nvPr>
        </p:nvGraphicFramePr>
        <p:xfrm>
          <a:off x="4648200" y="2057400"/>
          <a:ext cx="3810000" cy="2057400"/>
        </p:xfrm>
        <a:graphic>
          <a:graphicData uri="http://schemas.openxmlformats.org/drawingml/2006/table">
            <a:tbl>
              <a:tblPr/>
              <a:tblGrid>
                <a:gridCol w="1905000"/>
                <a:gridCol w="1905000"/>
              </a:tblGrid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Black</a:t>
                      </a:r>
                    </a:p>
                  </a:txBody>
                  <a:tcPr marL="92075" marR="92075" marT="46038" marB="460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1/14000</a:t>
                      </a: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Asian</a:t>
                      </a:r>
                    </a:p>
                  </a:txBody>
                  <a:tcPr marL="92075" marR="92075" marT="46038" marB="460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1/4100</a:t>
                      </a: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Caucasian</a:t>
                      </a:r>
                    </a:p>
                  </a:txBody>
                  <a:tcPr marL="92075" marR="92075" marT="46038" marB="460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1/8900</a:t>
                      </a: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40411" name="Text Box 91"/>
          <p:cNvSpPr txBox="1">
            <a:spLocks noChangeArrowheads="1"/>
          </p:cNvSpPr>
          <p:nvPr/>
        </p:nvSpPr>
        <p:spPr bwMode="auto">
          <a:xfrm>
            <a:off x="869795" y="4614030"/>
            <a:ext cx="7839307" cy="1139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2075" tIns="46038" rIns="92075" bIns="46038" anchor="b">
            <a:spAutoFit/>
          </a:bodyPr>
          <a:lstStyle/>
          <a:p>
            <a:r>
              <a:rPr lang="en-US" sz="2800" dirty="0"/>
              <a:t>Y-</a:t>
            </a:r>
            <a:r>
              <a:rPr lang="en-US" sz="2800" dirty="0" err="1"/>
              <a:t>haplotype</a:t>
            </a:r>
            <a:r>
              <a:rPr lang="en-US" sz="2800" dirty="0"/>
              <a:t> matching </a:t>
            </a:r>
            <a:r>
              <a:rPr lang="en-US" sz="2800" dirty="0" smtClean="0"/>
              <a:t>odds for US populations</a:t>
            </a:r>
            <a:endParaRPr lang="en-US" sz="2800" dirty="0"/>
          </a:p>
          <a:p>
            <a:r>
              <a:rPr lang="en-US" sz="2800" dirty="0"/>
              <a:t>(17 </a:t>
            </a:r>
            <a:r>
              <a:rPr lang="en-US" sz="2400" dirty="0" err="1"/>
              <a:t>Yfiler</a:t>
            </a:r>
            <a:r>
              <a:rPr lang="en-US" sz="4000" dirty="0"/>
              <a:t> </a:t>
            </a:r>
            <a:r>
              <a:rPr lang="en-US" sz="2800" dirty="0"/>
              <a:t>STR loci)</a:t>
            </a:r>
          </a:p>
        </p:txBody>
      </p:sp>
      <p:pic>
        <p:nvPicPr>
          <p:cNvPr id="9" name="~PP1952.WAV">
            <a:hlinkClick r:id="" action="ppaction://media"/>
          </p:cNvPr>
          <p:cNvPicPr>
            <a:picLocks noRot="1" noChangeAspect="1"/>
          </p:cNvPicPr>
          <p:nvPr>
            <a:wavAudioFile r:embed="rId1" name="~PP1952.WAV"/>
          </p:nvPr>
        </p:nvPicPr>
        <p:blipFill>
          <a:blip r:embed="rId3" cstate="print"/>
          <a:stretch>
            <a:fillRect/>
          </a:stretch>
        </p:blipFill>
        <p:spPr>
          <a:xfrm>
            <a:off x="8716963" y="64309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897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 smtClean="0"/>
              <a:t>Assume Y-filer (17 STR loci)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Probability in an actual database?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Example: 1272 Caucasian men (ABI sample)</a:t>
            </a:r>
          </a:p>
          <a:p>
            <a:pPr lvl="2">
              <a:lnSpc>
                <a:spcPct val="90000"/>
              </a:lnSpc>
            </a:pPr>
            <a:r>
              <a:rPr lang="en-US" dirty="0" smtClean="0"/>
              <a:t>90% are “singletons”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Smaller database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If </a:t>
            </a:r>
            <a:r>
              <a:rPr lang="en-US" i="1" dirty="0" smtClean="0"/>
              <a:t>n</a:t>
            </a:r>
            <a:r>
              <a:rPr lang="en-US" dirty="0" smtClean="0"/>
              <a:t>=1, 100% singletons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Suppose we collect the entire world male population. What % of singletons?</a:t>
            </a:r>
          </a:p>
        </p:txBody>
      </p:sp>
      <p:sp>
        <p:nvSpPr>
          <p:cNvPr id="1126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Probability of a new Y haplotype</a:t>
            </a:r>
          </a:p>
        </p:txBody>
      </p:sp>
      <p:pic>
        <p:nvPicPr>
          <p:cNvPr id="8" name="~PP409.WAV">
            <a:hlinkClick r:id="" action="ppaction://media"/>
          </p:cNvPr>
          <p:cNvPicPr>
            <a:picLocks noRot="1" noChangeAspect="1"/>
          </p:cNvPicPr>
          <p:nvPr>
            <a:wavAudioFile r:embed="rId1" name="~PP409.WAV"/>
          </p:nvPr>
        </p:nvPicPr>
        <p:blipFill>
          <a:blip r:embed="rId3" cstate="print"/>
          <a:stretch>
            <a:fillRect/>
          </a:stretch>
        </p:blipFill>
        <p:spPr>
          <a:xfrm>
            <a:off x="8716963" y="64309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707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406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Growth of a (Y-)haplotype “database” (population sample)</a:t>
            </a:r>
            <a:endParaRPr lang="el-GR" sz="4000">
              <a:cs typeface="Times New Roman" pitchFamily="18" charset="0"/>
            </a:endParaRPr>
          </a:p>
        </p:txBody>
      </p:sp>
      <p:graphicFrame>
        <p:nvGraphicFramePr>
          <p:cNvPr id="486415" name="Object 15"/>
          <p:cNvGraphicFramePr>
            <a:graphicFrameLocks noChangeAspect="1"/>
          </p:cNvGraphicFramePr>
          <p:nvPr>
            <p:ph sz="half" idx="2"/>
          </p:nvPr>
        </p:nvGraphicFramePr>
        <p:xfrm>
          <a:off x="1857375" y="4364038"/>
          <a:ext cx="5384800" cy="1922462"/>
        </p:xfrm>
        <a:graphic>
          <a:graphicData uri="http://schemas.openxmlformats.org/presentationml/2006/ole">
            <p:oleObj spid="_x0000_s486415" name="Chart" r:id="rId5" imgW="5229225" imgH="2076450" progId="Excel.Sheet.8">
              <p:embed/>
            </p:oleObj>
          </a:graphicData>
        </a:graphic>
      </p:graphicFrame>
      <p:grpSp>
        <p:nvGrpSpPr>
          <p:cNvPr id="486418" name="Group 18"/>
          <p:cNvGrpSpPr>
            <a:grpSpLocks/>
          </p:cNvGrpSpPr>
          <p:nvPr/>
        </p:nvGrpSpPr>
        <p:grpSpPr bwMode="auto">
          <a:xfrm>
            <a:off x="1857375" y="2343150"/>
            <a:ext cx="5451475" cy="2100263"/>
            <a:chOff x="1179" y="1476"/>
            <a:chExt cx="3434" cy="1323"/>
          </a:xfrm>
        </p:grpSpPr>
        <p:graphicFrame>
          <p:nvGraphicFramePr>
            <p:cNvPr id="486414" name="Object 14"/>
            <p:cNvGraphicFramePr>
              <a:graphicFrameLocks noChangeAspect="1"/>
            </p:cNvGraphicFramePr>
            <p:nvPr/>
          </p:nvGraphicFramePr>
          <p:xfrm>
            <a:off x="1179" y="1476"/>
            <a:ext cx="3434" cy="1323"/>
          </p:xfrm>
          <a:graphic>
            <a:graphicData uri="http://schemas.openxmlformats.org/presentationml/2006/ole">
              <p:oleObj spid="_x0000_s486414" name="Chart" r:id="rId6" imgW="6153150" imgH="3391002" progId="Excel.Sheet.8">
                <p:embed/>
              </p:oleObj>
            </a:graphicData>
          </a:graphic>
        </p:graphicFrame>
        <p:sp>
          <p:nvSpPr>
            <p:cNvPr id="486417" name="Text Box 17"/>
            <p:cNvSpPr txBox="1">
              <a:spLocks noChangeArrowheads="1"/>
            </p:cNvSpPr>
            <p:nvPr/>
          </p:nvSpPr>
          <p:spPr bwMode="auto">
            <a:xfrm>
              <a:off x="2852" y="1728"/>
              <a:ext cx="1471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2075" tIns="46038" rIns="92075" bIns="46038" anchor="b">
              <a:spAutoFit/>
            </a:bodyPr>
            <a:lstStyle/>
            <a:p>
              <a:r>
                <a:rPr lang="en-US" sz="1800" b="1">
                  <a:solidFill>
                    <a:srgbClr val="333399"/>
                  </a:solidFill>
                </a:rPr>
                <a:t>Kappa = proportion of singletons</a:t>
              </a:r>
            </a:p>
          </p:txBody>
        </p:sp>
      </p:grpSp>
      <p:pic>
        <p:nvPicPr>
          <p:cNvPr id="11" name="~PP1855.WAV">
            <a:hlinkClick r:id="" action="ppaction://media"/>
          </p:cNvPr>
          <p:cNvPicPr>
            <a:picLocks noRot="1" noChangeAspect="1"/>
          </p:cNvPicPr>
          <p:nvPr>
            <a:wavAudioFile r:embed="rId3" name="~PP1855.WAV"/>
          </p:nvPr>
        </p:nvPicPr>
        <p:blipFill>
          <a:blip r:embed="rId7" cstate="print"/>
          <a:stretch>
            <a:fillRect/>
          </a:stretch>
        </p:blipFill>
        <p:spPr>
          <a:xfrm>
            <a:off x="8716963" y="6430963"/>
            <a:ext cx="304800" cy="3048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 advTm="5463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864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864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86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864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864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86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OleChart spid="4864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0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/>
              <a:t>Y-filer population sample data</a:t>
            </a:r>
          </a:p>
        </p:txBody>
      </p:sp>
      <p:sp>
        <p:nvSpPr>
          <p:cNvPr id="472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52600"/>
            <a:ext cx="7772400" cy="1524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/>
              <a:t>size=# of chromosomes</a:t>
            </a:r>
          </a:p>
          <a:p>
            <a:pPr>
              <a:lnSpc>
                <a:spcPct val="90000"/>
              </a:lnSpc>
            </a:pPr>
            <a:r>
              <a:rPr lang="el-GR" sz="2400" i="1" dirty="0" smtClean="0"/>
              <a:t>α</a:t>
            </a:r>
            <a:r>
              <a:rPr lang="en-US" sz="2400" dirty="0" smtClean="0"/>
              <a:t>=# </a:t>
            </a:r>
            <a:r>
              <a:rPr lang="en-US" sz="2400" dirty="0"/>
              <a:t>of singletons (types not repeated)</a:t>
            </a:r>
          </a:p>
          <a:p>
            <a:pPr>
              <a:lnSpc>
                <a:spcPct val="90000"/>
              </a:lnSpc>
            </a:pPr>
            <a:r>
              <a:rPr lang="el-GR" sz="2400" dirty="0">
                <a:cs typeface="Times New Roman" pitchFamily="18" charset="0"/>
              </a:rPr>
              <a:t>κ</a:t>
            </a:r>
            <a:r>
              <a:rPr lang="en-US" sz="2400" dirty="0" smtClean="0">
                <a:cs typeface="Times New Roman" pitchFamily="18" charset="0"/>
              </a:rPr>
              <a:t>=</a:t>
            </a:r>
            <a:r>
              <a:rPr lang="el-GR" sz="2400" i="1" dirty="0" smtClean="0"/>
              <a:t> α</a:t>
            </a:r>
            <a:r>
              <a:rPr lang="en-US" sz="2400" dirty="0" smtClean="0">
                <a:cs typeface="Times New Roman" pitchFamily="18" charset="0"/>
              </a:rPr>
              <a:t>/size</a:t>
            </a:r>
            <a:r>
              <a:rPr lang="en-US" sz="2400" dirty="0">
                <a:cs typeface="Times New Roman" pitchFamily="18" charset="0"/>
              </a:rPr>
              <a:t>, proportion of sample that is singleton</a:t>
            </a:r>
            <a:endParaRPr lang="el-GR" sz="2400" i="1" dirty="0">
              <a:cs typeface="Times New Roman" pitchFamily="18" charset="0"/>
            </a:endParaRPr>
          </a:p>
        </p:txBody>
      </p:sp>
      <p:graphicFrame>
        <p:nvGraphicFramePr>
          <p:cNvPr id="472230" name="Group 166"/>
          <p:cNvGraphicFramePr>
            <a:graphicFrameLocks noGrp="1"/>
          </p:cNvGraphicFramePr>
          <p:nvPr/>
        </p:nvGraphicFramePr>
        <p:xfrm>
          <a:off x="838200" y="3048000"/>
          <a:ext cx="7391400" cy="3324036"/>
        </p:xfrm>
        <a:graphic>
          <a:graphicData uri="http://schemas.openxmlformats.org/drawingml/2006/table">
            <a:tbl>
              <a:tblPr/>
              <a:tblGrid>
                <a:gridCol w="1676400"/>
                <a:gridCol w="990600"/>
                <a:gridCol w="914400"/>
                <a:gridCol w="1219200"/>
                <a:gridCol w="2590800"/>
              </a:tblGrid>
              <a:tr h="593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2075" marR="92075" marT="46038" marB="460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Size</a:t>
                      </a: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α</a:t>
                      </a:r>
                      <a:endParaRPr kumimoji="0" lang="en-US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κ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=</a:t>
                      </a:r>
                      <a:r>
                        <a:rPr kumimoji="0" lang="el-GR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α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en-US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1/(1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−</a:t>
                      </a:r>
                      <a:r>
                        <a:rPr kumimoji="0" 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κ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(“inflation factor”)</a:t>
                      </a:r>
                      <a:endParaRPr kumimoji="0" lang="el-GR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45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US Black</a:t>
                      </a:r>
                    </a:p>
                  </a:txBody>
                  <a:tcPr marL="92075" marR="92075" marT="46038" marB="460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985</a:t>
                      </a: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925</a:t>
                      </a: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0.94</a:t>
                      </a: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16.4</a:t>
                      </a: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3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Asian</a:t>
                      </a:r>
                    </a:p>
                  </a:txBody>
                  <a:tcPr marL="92075" marR="92075" marT="46038" marB="460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330</a:t>
                      </a: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312</a:t>
                      </a: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0.95</a:t>
                      </a: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18.3</a:t>
                      </a: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53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Caucasian</a:t>
                      </a:r>
                    </a:p>
                  </a:txBody>
                  <a:tcPr marL="92075" marR="92075" marT="46038" marB="460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1276</a:t>
                      </a: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1152</a:t>
                      </a: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0.90</a:t>
                      </a: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10.3</a:t>
                      </a: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3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Example D</a:t>
                      </a:r>
                    </a:p>
                  </a:txBody>
                  <a:tcPr marL="92075" marR="92075" marT="46038" marB="460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n</a:t>
                      </a:r>
                      <a:r>
                        <a:rPr kumimoji="0" lang="en-US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−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sz="2400" b="0" i="1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α</a:t>
                      </a:r>
                      <a:endParaRPr kumimoji="0" lang="en-US" sz="28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0.9</a:t>
                      </a: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10</a:t>
                      </a: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8" name="~PP2681.WAV">
            <a:hlinkClick r:id="" action="ppaction://media"/>
          </p:cNvPr>
          <p:cNvPicPr>
            <a:picLocks noRot="1" noChangeAspect="1"/>
          </p:cNvPicPr>
          <p:nvPr>
            <a:wavAudioFile r:embed="rId1" name="~PP2681.WAV"/>
          </p:nvPr>
        </p:nvPicPr>
        <p:blipFill>
          <a:blip r:embed="rId3" cstate="print"/>
          <a:stretch>
            <a:fillRect/>
          </a:stretch>
        </p:blipFill>
        <p:spPr>
          <a:xfrm>
            <a:off x="8716963" y="64309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760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77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sz="3600" i="0"/>
              <a:t>The rules of genetics are simple. Their consequences are not always obvious.</a:t>
            </a:r>
          </a:p>
        </p:txBody>
      </p:sp>
      <p:sp>
        <p:nvSpPr>
          <p:cNvPr id="54477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 </a:t>
            </a:r>
          </a:p>
        </p:txBody>
      </p:sp>
      <p:pic>
        <p:nvPicPr>
          <p:cNvPr id="7" name="~PP2398.WAV">
            <a:hlinkClick r:id="" action="ppaction://media"/>
          </p:cNvPr>
          <p:cNvPicPr>
            <a:picLocks noRot="1" noChangeAspect="1"/>
          </p:cNvPicPr>
          <p:nvPr>
            <a:wavAudioFile r:embed="rId1" name="~PP2398.WAV"/>
          </p:nvPr>
        </p:nvPicPr>
        <p:blipFill>
          <a:blip r:embed="rId3" cstate="print"/>
          <a:stretch>
            <a:fillRect/>
          </a:stretch>
        </p:blipFill>
        <p:spPr>
          <a:xfrm>
            <a:off x="8716963" y="64309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896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Quiz: Probability of new type?</a:t>
            </a:r>
          </a:p>
        </p:txBody>
      </p:sp>
      <p:sp>
        <p:nvSpPr>
          <p:cNvPr id="474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752600"/>
            <a:ext cx="7772400" cy="4114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400" dirty="0"/>
              <a:t>Assume the Example Y-</a:t>
            </a:r>
            <a:r>
              <a:rPr lang="en-US" sz="2400" dirty="0" err="1"/>
              <a:t>haplotype</a:t>
            </a:r>
            <a:r>
              <a:rPr lang="en-US" sz="2400" dirty="0"/>
              <a:t> database.</a:t>
            </a:r>
          </a:p>
          <a:p>
            <a:pPr>
              <a:lnSpc>
                <a:spcPct val="80000"/>
              </a:lnSpc>
            </a:pPr>
            <a:r>
              <a:rPr lang="el-GR" sz="2400" dirty="0">
                <a:cs typeface="Times New Roman" pitchFamily="18" charset="0"/>
              </a:rPr>
              <a:t>κ</a:t>
            </a:r>
            <a:r>
              <a:rPr lang="en-US" sz="2400" dirty="0">
                <a:cs typeface="Times New Roman" pitchFamily="18" charset="0"/>
              </a:rPr>
              <a:t>=90% of the chromosomes are singletons.</a:t>
            </a:r>
          </a:p>
          <a:p>
            <a:pPr lvl="1">
              <a:lnSpc>
                <a:spcPct val="80000"/>
              </a:lnSpc>
            </a:pPr>
            <a:r>
              <a:rPr lang="en-US" sz="2000" dirty="0">
                <a:cs typeface="Times New Roman" pitchFamily="18" charset="0"/>
              </a:rPr>
              <a:t>Assume </a:t>
            </a:r>
            <a:r>
              <a:rPr lang="el-GR" sz="2000" dirty="0">
                <a:cs typeface="Times New Roman" pitchFamily="18" charset="0"/>
              </a:rPr>
              <a:t>κ</a:t>
            </a:r>
            <a:r>
              <a:rPr lang="en-US" sz="2000" dirty="0">
                <a:cs typeface="Times New Roman" pitchFamily="18" charset="0"/>
              </a:rPr>
              <a:t> changes only slowly as </a:t>
            </a:r>
            <a:r>
              <a:rPr lang="en-US" sz="2000" dirty="0">
                <a:solidFill>
                  <a:schemeClr val="tx2"/>
                </a:solidFill>
                <a:cs typeface="Times New Roman" pitchFamily="18" charset="0"/>
              </a:rPr>
              <a:t>D</a:t>
            </a:r>
            <a:r>
              <a:rPr lang="en-US" sz="2000" dirty="0">
                <a:cs typeface="Times New Roman" pitchFamily="18" charset="0"/>
              </a:rPr>
              <a:t> grows.</a:t>
            </a:r>
            <a:endParaRPr lang="el-GR" sz="2000" dirty="0"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en-US" sz="2400" dirty="0">
                <a:cs typeface="Times New Roman" pitchFamily="18" charset="0"/>
              </a:rPr>
              <a:t>What is the probability that the next person sampled has a NEW type?</a:t>
            </a:r>
          </a:p>
          <a:p>
            <a:pPr>
              <a:lnSpc>
                <a:spcPct val="80000"/>
              </a:lnSpc>
            </a:pPr>
            <a:r>
              <a:rPr lang="en-US" sz="2400" dirty="0">
                <a:cs typeface="Times New Roman" pitchFamily="18" charset="0"/>
              </a:rPr>
              <a:t>Answer: </a:t>
            </a:r>
            <a:r>
              <a:rPr lang="el-GR" sz="2400" dirty="0">
                <a:cs typeface="Times New Roman" pitchFamily="18" charset="0"/>
              </a:rPr>
              <a:t>κ</a:t>
            </a:r>
            <a:r>
              <a:rPr lang="en-US" sz="2400" dirty="0">
                <a:cs typeface="Times New Roman" pitchFamily="18" charset="0"/>
              </a:rPr>
              <a:t> (90%), the same as the probability the last one added was new.</a:t>
            </a:r>
          </a:p>
          <a:p>
            <a:pPr algn="r">
              <a:lnSpc>
                <a:spcPct val="80000"/>
              </a:lnSpc>
              <a:buFontTx/>
              <a:buNone/>
            </a:pPr>
            <a:r>
              <a:rPr lang="en-US" sz="2000" dirty="0">
                <a:cs typeface="Times New Roman" pitchFamily="18" charset="0"/>
              </a:rPr>
              <a:t>H. Robbins, Ann Math Stat 1968</a:t>
            </a:r>
          </a:p>
          <a:p>
            <a:pPr>
              <a:lnSpc>
                <a:spcPct val="80000"/>
              </a:lnSpc>
            </a:pPr>
            <a:r>
              <a:rPr lang="en-US" sz="2400" dirty="0">
                <a:cs typeface="Times New Roman" pitchFamily="18" charset="0"/>
              </a:rPr>
              <a:t>Corollary: </a:t>
            </a:r>
            <a:r>
              <a:rPr lang="el-GR" sz="2400" dirty="0">
                <a:cs typeface="Times New Roman" pitchFamily="18" charset="0"/>
              </a:rPr>
              <a:t>κ</a:t>
            </a:r>
            <a:r>
              <a:rPr lang="en-US" sz="2400" dirty="0">
                <a:cs typeface="Times New Roman" pitchFamily="18" charset="0"/>
              </a:rPr>
              <a:t> of the population is not represented in the database.</a:t>
            </a:r>
          </a:p>
          <a:p>
            <a:pPr>
              <a:lnSpc>
                <a:spcPct val="80000"/>
              </a:lnSpc>
            </a:pPr>
            <a:r>
              <a:rPr lang="en-US" sz="2400" dirty="0">
                <a:solidFill>
                  <a:schemeClr val="tx1">
                    <a:lumMod val="75000"/>
                  </a:schemeClr>
                </a:solidFill>
                <a:cs typeface="Times New Roman" pitchFamily="18" charset="0"/>
              </a:rPr>
              <a:t>Corollary: 1- </a:t>
            </a:r>
            <a:r>
              <a:rPr lang="el-GR" sz="2400" dirty="0">
                <a:solidFill>
                  <a:schemeClr val="tx1">
                    <a:lumMod val="75000"/>
                  </a:schemeClr>
                </a:solidFill>
                <a:cs typeface="Times New Roman" pitchFamily="18" charset="0"/>
              </a:rPr>
              <a:t>κ</a:t>
            </a:r>
            <a:r>
              <a:rPr lang="en-US" sz="2400" dirty="0">
                <a:solidFill>
                  <a:schemeClr val="tx1">
                    <a:lumMod val="75000"/>
                  </a:schemeClr>
                </a:solidFill>
                <a:cs typeface="Times New Roman" pitchFamily="18" charset="0"/>
              </a:rPr>
              <a:t> (e.g. 10%) = probability new </a:t>
            </a:r>
            <a:r>
              <a:rPr lang="en-US" sz="2400" dirty="0" smtClean="0">
                <a:solidFill>
                  <a:schemeClr val="tx1">
                    <a:lumMod val="75000"/>
                  </a:schemeClr>
                </a:solidFill>
                <a:cs typeface="Times New Roman" pitchFamily="18" charset="0"/>
              </a:rPr>
              <a:t>observation (i.e. crime scene type) </a:t>
            </a:r>
            <a:r>
              <a:rPr lang="en-US" sz="2400" dirty="0">
                <a:solidFill>
                  <a:schemeClr val="tx1">
                    <a:lumMod val="75000"/>
                  </a:schemeClr>
                </a:solidFill>
                <a:cs typeface="Times New Roman" pitchFamily="18" charset="0"/>
              </a:rPr>
              <a:t>IS represented in the database.</a:t>
            </a:r>
            <a:endParaRPr lang="el-GR" sz="2400" dirty="0">
              <a:solidFill>
                <a:schemeClr val="tx1">
                  <a:lumMod val="75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9" name="~PP1592.WAV">
            <a:hlinkClick r:id="" action="ppaction://media"/>
          </p:cNvPr>
          <p:cNvPicPr>
            <a:picLocks noRot="1" noChangeAspect="1"/>
          </p:cNvPicPr>
          <p:nvPr>
            <a:wavAudioFile r:embed="rId2" name="~PP1592.WAV"/>
          </p:nvPr>
        </p:nvPicPr>
        <p:blipFill>
          <a:blip r:embed="rId4" cstate="print"/>
          <a:stretch>
            <a:fillRect/>
          </a:stretch>
        </p:blipFill>
        <p:spPr>
          <a:xfrm>
            <a:off x="8716963" y="6430963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6390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74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74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74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3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74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74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74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74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74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74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3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74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74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74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74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74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74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1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741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741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741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1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741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741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741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1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741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741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741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5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474115" grpId="1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0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US"/>
              <a:t>Crime occurs!</a:t>
            </a:r>
          </a:p>
        </p:txBody>
      </p:sp>
      <p:sp>
        <p:nvSpPr>
          <p:cNvPr id="470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819400"/>
            <a:ext cx="7772400" cy="3200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Y-haplotype obtained</a:t>
            </a:r>
          </a:p>
          <a:p>
            <a:pPr>
              <a:lnSpc>
                <a:spcPct val="90000"/>
              </a:lnSpc>
            </a:pPr>
            <a:r>
              <a:rPr lang="en-US"/>
              <a:t>Interesting case:</a:t>
            </a:r>
          </a:p>
          <a:p>
            <a:pPr lvl="1">
              <a:lnSpc>
                <a:spcPct val="90000"/>
              </a:lnSpc>
            </a:pPr>
            <a:r>
              <a:rPr lang="en-US"/>
              <a:t>donor=criminal</a:t>
            </a:r>
          </a:p>
          <a:p>
            <a:pPr lvl="1">
              <a:lnSpc>
                <a:spcPct val="90000"/>
              </a:lnSpc>
            </a:pPr>
            <a:r>
              <a:rPr lang="en-US"/>
              <a:t>Crime scene type </a:t>
            </a:r>
            <a:r>
              <a:rPr lang="en-US">
                <a:solidFill>
                  <a:schemeClr val="tx2"/>
                </a:solidFill>
              </a:rPr>
              <a:t>S</a:t>
            </a:r>
            <a:r>
              <a:rPr lang="en-US"/>
              <a:t> not found in database </a:t>
            </a:r>
            <a:r>
              <a:rPr lang="en-US">
                <a:solidFill>
                  <a:schemeClr val="tx2"/>
                </a:solidFill>
              </a:rPr>
              <a:t>D</a:t>
            </a:r>
          </a:p>
          <a:p>
            <a:pPr>
              <a:lnSpc>
                <a:spcPct val="90000"/>
              </a:lnSpc>
            </a:pPr>
            <a:r>
              <a:rPr lang="en-US"/>
              <a:t>Assume database </a:t>
            </a:r>
            <a:r>
              <a:rPr lang="en-US">
                <a:solidFill>
                  <a:schemeClr val="tx2"/>
                </a:solidFill>
              </a:rPr>
              <a:t>D</a:t>
            </a:r>
            <a:r>
              <a:rPr lang="en-US"/>
              <a:t> representative of “suspect population”</a:t>
            </a:r>
          </a:p>
        </p:txBody>
      </p:sp>
      <p:pic>
        <p:nvPicPr>
          <p:cNvPr id="470020" name="Picture 4" descr="simpson crime scene"/>
          <p:cNvPicPr>
            <a:picLocks noChangeAspect="1" noChangeArrowheads="1"/>
          </p:cNvPicPr>
          <p:nvPr/>
        </p:nvPicPr>
        <p:blipFill>
          <a:blip r:embed="rId3" cstate="print"/>
          <a:srcRect l="12500" b="20000"/>
          <a:stretch>
            <a:fillRect/>
          </a:stretch>
        </p:blipFill>
        <p:spPr bwMode="auto">
          <a:xfrm>
            <a:off x="4876800" y="1600200"/>
            <a:ext cx="4267200" cy="2438400"/>
          </a:xfrm>
          <a:prstGeom prst="rect">
            <a:avLst/>
          </a:prstGeom>
          <a:noFill/>
        </p:spPr>
      </p:pic>
      <p:pic>
        <p:nvPicPr>
          <p:cNvPr id="8" name="~PP3387.WAV">
            <a:hlinkClick r:id="" action="ppaction://media"/>
          </p:cNvPr>
          <p:cNvPicPr>
            <a:picLocks noRot="1" noChangeAspect="1"/>
          </p:cNvPicPr>
          <p:nvPr>
            <a:wavAudioFile r:embed="rId1" name="~PP3387.WAV"/>
          </p:nvPr>
        </p:nvPicPr>
        <p:blipFill>
          <a:blip r:embed="rId4" cstate="print"/>
          <a:stretch>
            <a:fillRect/>
          </a:stretch>
        </p:blipFill>
        <p:spPr>
          <a:xfrm>
            <a:off x="8716963" y="64309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040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Suspect matches crime scene </a:t>
            </a:r>
            <a:r>
              <a:rPr lang="en-US" dirty="0" err="1" smtClean="0"/>
              <a:t>haplotype</a:t>
            </a:r>
            <a:r>
              <a:rPr lang="en-US" dirty="0" smtClean="0"/>
              <a:t>. Relevant number?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i="1" dirty="0"/>
              <a:t>R</a:t>
            </a:r>
            <a:r>
              <a:rPr lang="en-US" i="1" dirty="0" smtClean="0"/>
              <a:t>elevant number</a:t>
            </a:r>
            <a:r>
              <a:rPr lang="en-US" dirty="0" smtClean="0"/>
              <a:t> is the matching probability, </a:t>
            </a:r>
            <a:r>
              <a:rPr lang="en-US" sz="2900" dirty="0" smtClean="0">
                <a:solidFill>
                  <a:srgbClr val="FFFF00"/>
                </a:solidFill>
                <a:latin typeface="Arial Rounded MT Bold" pitchFamily="34" charset="0"/>
              </a:rPr>
              <a:t>the </a:t>
            </a:r>
            <a:r>
              <a:rPr lang="en-US" sz="2900" dirty="0">
                <a:solidFill>
                  <a:srgbClr val="FFFF00"/>
                </a:solidFill>
                <a:latin typeface="Arial Rounded MT Bold" pitchFamily="34" charset="0"/>
              </a:rPr>
              <a:t>probability that </a:t>
            </a:r>
            <a:r>
              <a:rPr lang="en-US" sz="2900" dirty="0" smtClean="0">
                <a:solidFill>
                  <a:srgbClr val="FFFF00"/>
                </a:solidFill>
                <a:latin typeface="Arial Rounded MT Bold" pitchFamily="34" charset="0"/>
              </a:rPr>
              <a:t>an </a:t>
            </a:r>
            <a:r>
              <a:rPr lang="en-US" sz="2900" i="1" dirty="0" smtClean="0">
                <a:solidFill>
                  <a:srgbClr val="FFFF00"/>
                </a:solidFill>
                <a:latin typeface="Arial Rounded MT Bold" pitchFamily="34" charset="0"/>
              </a:rPr>
              <a:t>innocent suspect </a:t>
            </a:r>
            <a:r>
              <a:rPr lang="en-US" sz="2900" dirty="0" smtClean="0">
                <a:solidFill>
                  <a:srgbClr val="FFFF00"/>
                </a:solidFill>
                <a:latin typeface="Arial Rounded MT Bold" pitchFamily="34" charset="0"/>
              </a:rPr>
              <a:t> </a:t>
            </a:r>
            <a:r>
              <a:rPr lang="en-US" sz="2900" dirty="0">
                <a:solidFill>
                  <a:srgbClr val="FFFF00"/>
                </a:solidFill>
                <a:latin typeface="Arial Rounded MT Bold" pitchFamily="34" charset="0"/>
              </a:rPr>
              <a:t>would match the crime scene </a:t>
            </a:r>
            <a:r>
              <a:rPr lang="en-US" sz="2900" dirty="0" smtClean="0">
                <a:solidFill>
                  <a:srgbClr val="FFFF00"/>
                </a:solidFill>
                <a:latin typeface="Arial Rounded MT Bold" pitchFamily="34" charset="0"/>
              </a:rPr>
              <a:t>type</a:t>
            </a:r>
          </a:p>
          <a:p>
            <a:pPr>
              <a:buNone/>
            </a:pPr>
            <a:r>
              <a:rPr lang="en-US" sz="2900" dirty="0">
                <a:solidFill>
                  <a:srgbClr val="FFFF00"/>
                </a:solidFill>
                <a:latin typeface="Arial Rounded MT Bold" pitchFamily="34" charset="0"/>
              </a:rPr>
              <a:t>	</a:t>
            </a:r>
            <a:r>
              <a:rPr lang="en-US" sz="2800" dirty="0" smtClean="0"/>
              <a:t>given available data of</a:t>
            </a:r>
          </a:p>
          <a:p>
            <a:pPr>
              <a:buNone/>
            </a:pPr>
            <a:r>
              <a:rPr lang="en-US" sz="2800" dirty="0"/>
              <a:t>	</a:t>
            </a:r>
            <a:r>
              <a:rPr lang="en-US" sz="2800" dirty="0" smtClean="0"/>
              <a:t>	crime scene type &amp; population database</a:t>
            </a:r>
          </a:p>
          <a:p>
            <a:pPr>
              <a:buNone/>
            </a:pPr>
            <a:r>
              <a:rPr lang="en-US" sz="2800" dirty="0"/>
              <a:t>	</a:t>
            </a:r>
            <a:r>
              <a:rPr lang="en-US" sz="2800" dirty="0" smtClean="0"/>
              <a:t>	and general scientific knowledge.</a:t>
            </a:r>
          </a:p>
          <a:p>
            <a:pPr>
              <a:buNone/>
            </a:pPr>
            <a:r>
              <a:rPr lang="en-US" sz="2800" dirty="0" smtClean="0"/>
              <a:t>Innocent suspect is the test.</a:t>
            </a:r>
          </a:p>
          <a:p>
            <a:pPr>
              <a:buNone/>
            </a:pPr>
            <a:r>
              <a:rPr lang="en-US" sz="2800" dirty="0" smtClean="0"/>
              <a:t>Probability is the issue.</a:t>
            </a:r>
          </a:p>
          <a:p>
            <a:pPr>
              <a:buNone/>
            </a:pPr>
            <a:r>
              <a:rPr lang="en-US" sz="2800" i="1" dirty="0" smtClean="0"/>
              <a:t>Data</a:t>
            </a:r>
            <a:r>
              <a:rPr lang="en-US" sz="2800" dirty="0" smtClean="0"/>
              <a:t> means information that we have.</a:t>
            </a:r>
          </a:p>
          <a:p>
            <a:pPr>
              <a:buNone/>
            </a:pPr>
            <a:endParaRPr lang="en-US" sz="2900" dirty="0">
              <a:solidFill>
                <a:srgbClr val="FFFF00"/>
              </a:solidFill>
              <a:latin typeface="Arial Rounded MT Bold" pitchFamily="34" charset="0"/>
            </a:endParaRPr>
          </a:p>
        </p:txBody>
      </p:sp>
      <p:sp>
        <p:nvSpPr>
          <p:cNvPr id="8" name="Rounded Rectangular Callout 7"/>
          <p:cNvSpPr/>
          <p:nvPr/>
        </p:nvSpPr>
        <p:spPr bwMode="auto">
          <a:xfrm>
            <a:off x="-2510971" y="-1074057"/>
            <a:ext cx="1669142" cy="1074057"/>
          </a:xfrm>
          <a:prstGeom prst="wedgeRoundRectCallou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Rounded Rectangular Callout 8"/>
          <p:cNvSpPr/>
          <p:nvPr/>
        </p:nvSpPr>
        <p:spPr bwMode="auto">
          <a:xfrm>
            <a:off x="-3120571" y="-653143"/>
            <a:ext cx="2119085" cy="1567543"/>
          </a:xfrm>
          <a:prstGeom prst="wedgeRoundRectCallou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Rounded Rectangular Callout 11"/>
          <p:cNvSpPr/>
          <p:nvPr/>
        </p:nvSpPr>
        <p:spPr bwMode="auto">
          <a:xfrm>
            <a:off x="9144000" y="-740229"/>
            <a:ext cx="2438400" cy="1973943"/>
          </a:xfrm>
          <a:prstGeom prst="wedgeRoundRectCallou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>
            <a:off x="1956816" y="3584448"/>
            <a:ext cx="1365069" cy="453472"/>
          </a:xfrm>
          <a:prstGeom prst="roundRect">
            <a:avLst/>
          </a:prstGeom>
          <a:solidFill>
            <a:srgbClr val="FFD6AD">
              <a:alpha val="10980"/>
            </a:srgbClr>
          </a:solidFill>
          <a:ln w="57150" cap="flat" cmpd="sng" algn="ctr">
            <a:solidFill>
              <a:schemeClr val="accent6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pic>
        <p:nvPicPr>
          <p:cNvPr id="4" name="Picture 3" descr="Jack on stand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79751" y="4419717"/>
            <a:ext cx="2864249" cy="2093795"/>
          </a:xfrm>
          <a:prstGeom prst="rect">
            <a:avLst/>
          </a:prstGeom>
        </p:spPr>
      </p:pic>
      <p:sp>
        <p:nvSpPr>
          <p:cNvPr id="14" name="Rounded Rectangular Callout 13"/>
          <p:cNvSpPr/>
          <p:nvPr/>
        </p:nvSpPr>
        <p:spPr bwMode="auto">
          <a:xfrm flipH="1">
            <a:off x="6970695" y="3472543"/>
            <a:ext cx="2173301" cy="822218"/>
          </a:xfrm>
          <a:prstGeom prst="wedgeRoundRectCallou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chemeClr val="accent2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  <a:normAutofit fontScale="77500" lnSpcReduction="20000"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</a:rPr>
              <a:t>Is there another kind?</a:t>
            </a:r>
          </a:p>
        </p:txBody>
      </p:sp>
      <p:pic>
        <p:nvPicPr>
          <p:cNvPr id="11" name="grave danger.wma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6" cstate="print"/>
          <a:stretch>
            <a:fillRect/>
          </a:stretch>
        </p:blipFill>
        <p:spPr>
          <a:xfrm>
            <a:off x="9517380" y="5699760"/>
            <a:ext cx="304800" cy="304800"/>
          </a:xfrm>
          <a:prstGeom prst="rect">
            <a:avLst/>
          </a:prstGeom>
        </p:spPr>
      </p:pic>
      <p:pic>
        <p:nvPicPr>
          <p:cNvPr id="17" name="~PP3952.WAV">
            <a:hlinkClick r:id="" action="ppaction://media"/>
          </p:cNvPr>
          <p:cNvPicPr>
            <a:picLocks noRot="1" noChangeAspect="1"/>
          </p:cNvPicPr>
          <p:nvPr>
            <a:wavAudioFile r:embed="rId3" name="~PP3952.WAV"/>
          </p:nvPr>
        </p:nvPicPr>
        <p:blipFill>
          <a:blip r:embed="rId7" cstate="print"/>
          <a:stretch>
            <a:fillRect/>
          </a:stretch>
        </p:blipFill>
        <p:spPr>
          <a:xfrm>
            <a:off x="8716963" y="6430963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86279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ntr" presetSubtype="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ntr" presetSubtype="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6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 isNarration="1">
              <p:cMediaNode showWhenStopped="0">
                <p:cTn id="6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3" grpId="2" build="p"/>
      <p:bldP spid="13" grpId="0" animBg="1"/>
      <p:bldP spid="1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Suspect matches crime scene </a:t>
            </a:r>
            <a:r>
              <a:rPr lang="en-US" dirty="0" err="1" smtClean="0"/>
              <a:t>haplotype</a:t>
            </a:r>
            <a:r>
              <a:rPr lang="en-US" dirty="0" smtClean="0"/>
              <a:t>. Relevant number?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i="1" dirty="0"/>
              <a:t>R</a:t>
            </a:r>
            <a:r>
              <a:rPr lang="en-US" i="1" dirty="0" smtClean="0"/>
              <a:t>elevant number</a:t>
            </a:r>
            <a:r>
              <a:rPr lang="en-US" dirty="0" smtClean="0"/>
              <a:t> is the matching probability, </a:t>
            </a:r>
            <a:r>
              <a:rPr lang="en-US" sz="2900" dirty="0" smtClean="0">
                <a:solidFill>
                  <a:srgbClr val="FFFF00"/>
                </a:solidFill>
                <a:latin typeface="Arial Rounded MT Bold" pitchFamily="34" charset="0"/>
              </a:rPr>
              <a:t>the </a:t>
            </a:r>
            <a:r>
              <a:rPr lang="en-US" sz="2900" dirty="0">
                <a:solidFill>
                  <a:srgbClr val="FFFF00"/>
                </a:solidFill>
                <a:latin typeface="Arial Rounded MT Bold" pitchFamily="34" charset="0"/>
              </a:rPr>
              <a:t>probability that </a:t>
            </a:r>
            <a:r>
              <a:rPr lang="en-US" sz="2900" dirty="0" smtClean="0">
                <a:solidFill>
                  <a:srgbClr val="FFFF00"/>
                </a:solidFill>
                <a:latin typeface="Arial Rounded MT Bold" pitchFamily="34" charset="0"/>
              </a:rPr>
              <a:t>an </a:t>
            </a:r>
            <a:r>
              <a:rPr lang="en-US" sz="2900" i="1" dirty="0" smtClean="0">
                <a:solidFill>
                  <a:srgbClr val="FFFF00"/>
                </a:solidFill>
                <a:latin typeface="Arial Rounded MT Bold" pitchFamily="34" charset="0"/>
              </a:rPr>
              <a:t>innocent suspect </a:t>
            </a:r>
            <a:r>
              <a:rPr lang="en-US" sz="2900" dirty="0" smtClean="0">
                <a:solidFill>
                  <a:srgbClr val="FFFF00"/>
                </a:solidFill>
                <a:latin typeface="Arial Rounded MT Bold" pitchFamily="34" charset="0"/>
              </a:rPr>
              <a:t> </a:t>
            </a:r>
            <a:r>
              <a:rPr lang="en-US" sz="2900" dirty="0">
                <a:solidFill>
                  <a:srgbClr val="FFFF00"/>
                </a:solidFill>
                <a:latin typeface="Arial Rounded MT Bold" pitchFamily="34" charset="0"/>
              </a:rPr>
              <a:t>would match the crime scene </a:t>
            </a:r>
            <a:r>
              <a:rPr lang="en-US" sz="2900" dirty="0" smtClean="0">
                <a:solidFill>
                  <a:srgbClr val="FFFF00"/>
                </a:solidFill>
                <a:latin typeface="Arial Rounded MT Bold" pitchFamily="34" charset="0"/>
              </a:rPr>
              <a:t>type</a:t>
            </a:r>
          </a:p>
          <a:p>
            <a:pPr>
              <a:buNone/>
            </a:pPr>
            <a:r>
              <a:rPr lang="en-US" sz="2900" dirty="0">
                <a:solidFill>
                  <a:srgbClr val="FFFF00"/>
                </a:solidFill>
                <a:latin typeface="Arial Rounded MT Bold" pitchFamily="34" charset="0"/>
              </a:rPr>
              <a:t>	</a:t>
            </a:r>
            <a:r>
              <a:rPr lang="en-US" sz="2800" dirty="0" smtClean="0"/>
              <a:t>given available data of</a:t>
            </a:r>
          </a:p>
          <a:p>
            <a:pPr>
              <a:buNone/>
            </a:pPr>
            <a:r>
              <a:rPr lang="en-US" sz="2800" dirty="0"/>
              <a:t>	</a:t>
            </a:r>
            <a:r>
              <a:rPr lang="en-US" sz="2800" dirty="0" smtClean="0"/>
              <a:t>	crime scene type &amp; population database</a:t>
            </a:r>
          </a:p>
          <a:p>
            <a:pPr>
              <a:buNone/>
            </a:pPr>
            <a:r>
              <a:rPr lang="en-US" sz="2800" dirty="0"/>
              <a:t>	</a:t>
            </a:r>
            <a:r>
              <a:rPr lang="en-US" sz="2800" dirty="0" smtClean="0"/>
              <a:t>	and general scientific knowledge.</a:t>
            </a:r>
            <a:endParaRPr lang="en-US" sz="2900" dirty="0">
              <a:solidFill>
                <a:srgbClr val="FFFF00"/>
              </a:solidFill>
              <a:latin typeface="Arial Rounded MT Bold" pitchFamily="34" charset="0"/>
            </a:endParaRPr>
          </a:p>
        </p:txBody>
      </p:sp>
      <p:sp>
        <p:nvSpPr>
          <p:cNvPr id="8" name="Rounded Rectangular Callout 7"/>
          <p:cNvSpPr/>
          <p:nvPr/>
        </p:nvSpPr>
        <p:spPr bwMode="auto">
          <a:xfrm>
            <a:off x="-2510971" y="-1074057"/>
            <a:ext cx="1669142" cy="1074057"/>
          </a:xfrm>
          <a:prstGeom prst="wedgeRoundRectCallou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Rounded Rectangular Callout 8"/>
          <p:cNvSpPr/>
          <p:nvPr/>
        </p:nvSpPr>
        <p:spPr bwMode="auto">
          <a:xfrm>
            <a:off x="-3120571" y="-653143"/>
            <a:ext cx="2119085" cy="1567543"/>
          </a:xfrm>
          <a:prstGeom prst="wedgeRoundRectCallou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Rounded Rectangular Callout 11"/>
          <p:cNvSpPr/>
          <p:nvPr/>
        </p:nvSpPr>
        <p:spPr bwMode="auto">
          <a:xfrm>
            <a:off x="9144000" y="-740229"/>
            <a:ext cx="2438400" cy="1973943"/>
          </a:xfrm>
          <a:prstGeom prst="wedgeRoundRectCallou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>
            <a:off x="1956816" y="3584448"/>
            <a:ext cx="1365069" cy="453472"/>
          </a:xfrm>
          <a:prstGeom prst="roundRect">
            <a:avLst/>
          </a:prstGeom>
          <a:solidFill>
            <a:srgbClr val="FFD6AD">
              <a:alpha val="10980"/>
            </a:srgbClr>
          </a:solidFill>
          <a:ln w="57150" cap="flat" cmpd="sng" algn="ctr">
            <a:solidFill>
              <a:schemeClr val="accent6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/>
        </p:nvGraphicFramePr>
        <p:xfrm flipV="1">
          <a:off x="1164772" y="5281613"/>
          <a:ext cx="2998107" cy="1155066"/>
        </p:xfrm>
        <a:graphic>
          <a:graphicData uri="http://schemas.openxmlformats.org/presentationml/2006/ole">
            <p:oleObj spid="_x0000_s499714" name="Chart" r:id="rId5" imgW="6153150" imgH="3391002" progId="Excel.Sheet.8">
              <p:embed/>
            </p:oleObj>
          </a:graphicData>
        </a:graphic>
      </p:graphicFrame>
      <p:sp>
        <p:nvSpPr>
          <p:cNvPr id="17" name="Rounded Rectangle 16"/>
          <p:cNvSpPr/>
          <p:nvPr/>
        </p:nvSpPr>
        <p:spPr bwMode="auto">
          <a:xfrm>
            <a:off x="2250731" y="4629477"/>
            <a:ext cx="4139183" cy="453472"/>
          </a:xfrm>
          <a:prstGeom prst="roundRect">
            <a:avLst/>
          </a:prstGeom>
          <a:solidFill>
            <a:srgbClr val="FFD6AD">
              <a:alpha val="10980"/>
            </a:srgbClr>
          </a:solidFill>
          <a:ln w="57150" cap="flat" cmpd="sng" algn="ctr">
            <a:solidFill>
              <a:schemeClr val="accent6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4594226" y="5367338"/>
            <a:ext cx="3831318" cy="1066119"/>
            <a:chOff x="4594225" y="5367338"/>
            <a:chExt cx="5711825" cy="1790700"/>
          </a:xfrm>
        </p:grpSpPr>
        <p:sp>
          <p:nvSpPr>
            <p:cNvPr id="18" name="Freeform 44"/>
            <p:cNvSpPr>
              <a:spLocks/>
            </p:cNvSpPr>
            <p:nvPr/>
          </p:nvSpPr>
          <p:spPr bwMode="auto">
            <a:xfrm>
              <a:off x="7759700" y="6318250"/>
              <a:ext cx="1892300" cy="127000"/>
            </a:xfrm>
            <a:custGeom>
              <a:avLst/>
              <a:gdLst/>
              <a:ahLst/>
              <a:cxnLst>
                <a:cxn ang="0">
                  <a:pos x="0" y="80"/>
                </a:cxn>
                <a:cxn ang="0">
                  <a:pos x="396" y="0"/>
                </a:cxn>
                <a:cxn ang="0">
                  <a:pos x="808" y="80"/>
                </a:cxn>
                <a:cxn ang="0">
                  <a:pos x="1192" y="24"/>
                </a:cxn>
              </a:cxnLst>
              <a:rect l="0" t="0" r="r" b="b"/>
              <a:pathLst>
                <a:path w="1192" h="80">
                  <a:moveTo>
                    <a:pt x="0" y="80"/>
                  </a:moveTo>
                  <a:lnTo>
                    <a:pt x="396" y="0"/>
                  </a:lnTo>
                  <a:lnTo>
                    <a:pt x="808" y="80"/>
                  </a:lnTo>
                  <a:lnTo>
                    <a:pt x="1192" y="24"/>
                  </a:lnTo>
                </a:path>
              </a:pathLst>
            </a:custGeom>
            <a:noFill/>
            <a:ln w="38100" cap="flat" cmpd="sng">
              <a:solidFill>
                <a:srgbClr val="00FFFF"/>
              </a:solidFill>
              <a:prstDash val="solid"/>
              <a:round/>
              <a:headEnd/>
              <a:tailEnd/>
            </a:ln>
            <a:effectLst/>
          </p:spPr>
          <p:txBody>
            <a:bodyPr lIns="92075" tIns="46038" rIns="92075" bIns="46038" anchor="b"/>
            <a:lstStyle/>
            <a:p>
              <a:endParaRPr lang="en-US"/>
            </a:p>
          </p:txBody>
        </p:sp>
        <p:sp>
          <p:nvSpPr>
            <p:cNvPr id="19" name="Line 50"/>
            <p:cNvSpPr>
              <a:spLocks noChangeShapeType="1"/>
            </p:cNvSpPr>
            <p:nvPr/>
          </p:nvSpPr>
          <p:spPr bwMode="auto">
            <a:xfrm>
              <a:off x="9645650" y="6362700"/>
              <a:ext cx="546100" cy="13970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lIns="92075" tIns="46038" rIns="92075" bIns="46038" anchor="b"/>
            <a:lstStyle/>
            <a:p>
              <a:endParaRPr lang="en-US"/>
            </a:p>
          </p:txBody>
        </p:sp>
        <p:grpSp>
          <p:nvGrpSpPr>
            <p:cNvPr id="20" name="Group 68"/>
            <p:cNvGrpSpPr>
              <a:grpSpLocks/>
            </p:cNvGrpSpPr>
            <p:nvPr/>
          </p:nvGrpSpPr>
          <p:grpSpPr bwMode="auto">
            <a:xfrm>
              <a:off x="6486525" y="5367338"/>
              <a:ext cx="3819525" cy="628650"/>
              <a:chOff x="2118" y="1557"/>
              <a:chExt cx="2406" cy="396"/>
            </a:xfrm>
          </p:grpSpPr>
          <p:grpSp>
            <p:nvGrpSpPr>
              <p:cNvPr id="21" name="Group 65"/>
              <p:cNvGrpSpPr>
                <a:grpSpLocks/>
              </p:cNvGrpSpPr>
              <p:nvPr/>
            </p:nvGrpSpPr>
            <p:grpSpPr bwMode="auto">
              <a:xfrm>
                <a:off x="2118" y="1557"/>
                <a:ext cx="2406" cy="396"/>
                <a:chOff x="2118" y="1557"/>
                <a:chExt cx="2406" cy="396"/>
              </a:xfrm>
            </p:grpSpPr>
            <p:sp>
              <p:nvSpPr>
                <p:cNvPr id="23" name="Freeform 40"/>
                <p:cNvSpPr>
                  <a:spLocks/>
                </p:cNvSpPr>
                <p:nvPr/>
              </p:nvSpPr>
              <p:spPr bwMode="auto">
                <a:xfrm>
                  <a:off x="2118" y="1557"/>
                  <a:ext cx="1110" cy="135"/>
                </a:xfrm>
                <a:custGeom>
                  <a:avLst/>
                  <a:gdLst/>
                  <a:ahLst/>
                  <a:cxnLst>
                    <a:cxn ang="0">
                      <a:pos x="0" y="135"/>
                    </a:cxn>
                    <a:cxn ang="0">
                      <a:pos x="384" y="15"/>
                    </a:cxn>
                    <a:cxn ang="0">
                      <a:pos x="777" y="126"/>
                    </a:cxn>
                    <a:cxn ang="0">
                      <a:pos x="1110" y="0"/>
                    </a:cxn>
                  </a:cxnLst>
                  <a:rect l="0" t="0" r="r" b="b"/>
                  <a:pathLst>
                    <a:path w="1110" h="135">
                      <a:moveTo>
                        <a:pt x="0" y="135"/>
                      </a:moveTo>
                      <a:lnTo>
                        <a:pt x="384" y="15"/>
                      </a:lnTo>
                      <a:lnTo>
                        <a:pt x="777" y="126"/>
                      </a:lnTo>
                      <a:lnTo>
                        <a:pt x="1110" y="0"/>
                      </a:lnTo>
                    </a:path>
                  </a:pathLst>
                </a:custGeom>
                <a:noFill/>
                <a:ln w="38100" cap="flat" cmpd="sng">
                  <a:solidFill>
                    <a:srgbClr val="FF99FF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lIns="92075" tIns="46038" rIns="92075" bIns="46038" anchor="b"/>
                <a:lstStyle/>
                <a:p>
                  <a:endParaRPr lang="en-US"/>
                </a:p>
              </p:txBody>
            </p:sp>
            <p:sp>
              <p:nvSpPr>
                <p:cNvPr id="24" name="Freeform 41"/>
                <p:cNvSpPr>
                  <a:spLocks/>
                </p:cNvSpPr>
                <p:nvPr/>
              </p:nvSpPr>
              <p:spPr bwMode="auto">
                <a:xfrm>
                  <a:off x="2889" y="1647"/>
                  <a:ext cx="969" cy="66"/>
                </a:xfrm>
                <a:custGeom>
                  <a:avLst/>
                  <a:gdLst/>
                  <a:ahLst/>
                  <a:cxnLst>
                    <a:cxn ang="0">
                      <a:pos x="0" y="36"/>
                    </a:cxn>
                    <a:cxn ang="0">
                      <a:pos x="360" y="66"/>
                    </a:cxn>
                    <a:cxn ang="0">
                      <a:pos x="639" y="0"/>
                    </a:cxn>
                    <a:cxn ang="0">
                      <a:pos x="969" y="66"/>
                    </a:cxn>
                  </a:cxnLst>
                  <a:rect l="0" t="0" r="r" b="b"/>
                  <a:pathLst>
                    <a:path w="969" h="66">
                      <a:moveTo>
                        <a:pt x="0" y="36"/>
                      </a:moveTo>
                      <a:lnTo>
                        <a:pt x="360" y="66"/>
                      </a:lnTo>
                      <a:lnTo>
                        <a:pt x="639" y="0"/>
                      </a:lnTo>
                      <a:lnTo>
                        <a:pt x="969" y="66"/>
                      </a:lnTo>
                    </a:path>
                  </a:pathLst>
                </a:custGeom>
                <a:noFill/>
                <a:ln w="38100" cap="flat" cmpd="sng">
                  <a:solidFill>
                    <a:srgbClr val="FF99FF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lIns="92075" tIns="46038" rIns="92075" bIns="46038" anchor="b"/>
                <a:lstStyle/>
                <a:p>
                  <a:endParaRPr lang="en-US"/>
                </a:p>
              </p:txBody>
            </p:sp>
            <p:sp>
              <p:nvSpPr>
                <p:cNvPr id="25" name="Freeform 42"/>
                <p:cNvSpPr>
                  <a:spLocks/>
                </p:cNvSpPr>
                <p:nvPr/>
              </p:nvSpPr>
              <p:spPr bwMode="auto">
                <a:xfrm>
                  <a:off x="3258" y="1707"/>
                  <a:ext cx="1266" cy="24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82" y="132"/>
                    </a:cxn>
                    <a:cxn ang="0">
                      <a:pos x="639" y="192"/>
                    </a:cxn>
                    <a:cxn ang="0">
                      <a:pos x="939" y="246"/>
                    </a:cxn>
                    <a:cxn ang="0">
                      <a:pos x="1266" y="234"/>
                    </a:cxn>
                  </a:cxnLst>
                  <a:rect l="0" t="0" r="r" b="b"/>
                  <a:pathLst>
                    <a:path w="1266" h="246">
                      <a:moveTo>
                        <a:pt x="0" y="0"/>
                      </a:moveTo>
                      <a:lnTo>
                        <a:pt x="282" y="132"/>
                      </a:lnTo>
                      <a:lnTo>
                        <a:pt x="639" y="192"/>
                      </a:lnTo>
                      <a:lnTo>
                        <a:pt x="939" y="246"/>
                      </a:lnTo>
                      <a:lnTo>
                        <a:pt x="1266" y="234"/>
                      </a:lnTo>
                    </a:path>
                  </a:pathLst>
                </a:custGeom>
                <a:noFill/>
                <a:ln w="38100" cap="flat" cmpd="sng">
                  <a:solidFill>
                    <a:srgbClr val="FF99FF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lIns="92075" tIns="46038" rIns="92075" bIns="46038" anchor="b"/>
                <a:lstStyle/>
                <a:p>
                  <a:endParaRPr lang="en-US"/>
                </a:p>
              </p:txBody>
            </p:sp>
          </p:grpSp>
          <p:sp>
            <p:nvSpPr>
              <p:cNvPr id="22" name="Line 51"/>
              <p:cNvSpPr>
                <a:spLocks noChangeShapeType="1"/>
              </p:cNvSpPr>
              <p:nvPr/>
            </p:nvSpPr>
            <p:spPr bwMode="auto">
              <a:xfrm>
                <a:off x="2504" y="1572"/>
                <a:ext cx="408" cy="276"/>
              </a:xfrm>
              <a:prstGeom prst="line">
                <a:avLst/>
              </a:prstGeom>
              <a:noFill/>
              <a:ln w="38100">
                <a:solidFill>
                  <a:srgbClr val="FF99CC"/>
                </a:solidFill>
                <a:round/>
                <a:headEnd/>
                <a:tailEnd/>
              </a:ln>
              <a:effectLst/>
            </p:spPr>
            <p:txBody>
              <a:bodyPr lIns="92075" tIns="46038" rIns="92075" bIns="46038" anchor="b"/>
              <a:lstStyle/>
              <a:p>
                <a:endParaRPr lang="en-US"/>
              </a:p>
            </p:txBody>
          </p:sp>
        </p:grpSp>
        <p:sp>
          <p:nvSpPr>
            <p:cNvPr id="27" name="Freeform 43"/>
            <p:cNvSpPr>
              <a:spLocks/>
            </p:cNvSpPr>
            <p:nvPr/>
          </p:nvSpPr>
          <p:spPr bwMode="auto">
            <a:xfrm>
              <a:off x="7740650" y="5829300"/>
              <a:ext cx="2101850" cy="4064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4" y="68"/>
                </a:cxn>
                <a:cxn ang="0">
                  <a:pos x="644" y="152"/>
                </a:cxn>
                <a:cxn ang="0">
                  <a:pos x="980" y="164"/>
                </a:cxn>
                <a:cxn ang="0">
                  <a:pos x="1324" y="256"/>
                </a:cxn>
              </a:cxnLst>
              <a:rect l="0" t="0" r="r" b="b"/>
              <a:pathLst>
                <a:path w="1324" h="256">
                  <a:moveTo>
                    <a:pt x="0" y="0"/>
                  </a:moveTo>
                  <a:lnTo>
                    <a:pt x="384" y="68"/>
                  </a:lnTo>
                  <a:lnTo>
                    <a:pt x="644" y="152"/>
                  </a:lnTo>
                  <a:lnTo>
                    <a:pt x="980" y="164"/>
                  </a:lnTo>
                  <a:lnTo>
                    <a:pt x="1324" y="256"/>
                  </a:lnTo>
                </a:path>
              </a:pathLst>
            </a:custGeom>
            <a:noFill/>
            <a:ln w="38100" cap="flat" cmpd="sng">
              <a:solidFill>
                <a:srgbClr val="FFFF00"/>
              </a:solidFill>
              <a:prstDash val="solid"/>
              <a:round/>
              <a:headEnd/>
              <a:tailEnd/>
            </a:ln>
            <a:effectLst/>
          </p:spPr>
          <p:txBody>
            <a:bodyPr lIns="92075" tIns="46038" rIns="92075" bIns="46038" anchor="b"/>
            <a:lstStyle/>
            <a:p>
              <a:endParaRPr lang="en-US"/>
            </a:p>
          </p:txBody>
        </p:sp>
        <p:grpSp>
          <p:nvGrpSpPr>
            <p:cNvPr id="29" name="Group 71"/>
            <p:cNvGrpSpPr>
              <a:grpSpLocks/>
            </p:cNvGrpSpPr>
            <p:nvPr/>
          </p:nvGrpSpPr>
          <p:grpSpPr bwMode="auto">
            <a:xfrm>
              <a:off x="4594225" y="5580063"/>
              <a:ext cx="4633913" cy="1577975"/>
              <a:chOff x="926" y="1691"/>
              <a:chExt cx="2919" cy="994"/>
            </a:xfrm>
          </p:grpSpPr>
          <p:grpSp>
            <p:nvGrpSpPr>
              <p:cNvPr id="30" name="Group 64"/>
              <p:cNvGrpSpPr>
                <a:grpSpLocks/>
              </p:cNvGrpSpPr>
              <p:nvPr/>
            </p:nvGrpSpPr>
            <p:grpSpPr bwMode="auto">
              <a:xfrm>
                <a:off x="926" y="1691"/>
                <a:ext cx="2914" cy="705"/>
                <a:chOff x="926" y="1691"/>
                <a:chExt cx="2914" cy="705"/>
              </a:xfrm>
            </p:grpSpPr>
            <p:sp>
              <p:nvSpPr>
                <p:cNvPr id="32" name="Freeform 35"/>
                <p:cNvSpPr>
                  <a:spLocks/>
                </p:cNvSpPr>
                <p:nvPr/>
              </p:nvSpPr>
              <p:spPr bwMode="auto">
                <a:xfrm>
                  <a:off x="926" y="1691"/>
                  <a:ext cx="1609" cy="174"/>
                </a:xfrm>
                <a:custGeom>
                  <a:avLst/>
                  <a:gdLst/>
                  <a:ahLst/>
                  <a:cxnLst>
                    <a:cxn ang="0">
                      <a:pos x="0" y="174"/>
                    </a:cxn>
                    <a:cxn ang="0">
                      <a:pos x="384" y="174"/>
                    </a:cxn>
                    <a:cxn ang="0">
                      <a:pos x="606" y="46"/>
                    </a:cxn>
                    <a:cxn ang="0">
                      <a:pos x="911" y="128"/>
                    </a:cxn>
                    <a:cxn ang="0">
                      <a:pos x="1197" y="0"/>
                    </a:cxn>
                    <a:cxn ang="0">
                      <a:pos x="1609" y="138"/>
                    </a:cxn>
                  </a:cxnLst>
                  <a:rect l="0" t="0" r="r" b="b"/>
                  <a:pathLst>
                    <a:path w="1609" h="174">
                      <a:moveTo>
                        <a:pt x="0" y="174"/>
                      </a:moveTo>
                      <a:lnTo>
                        <a:pt x="384" y="174"/>
                      </a:lnTo>
                      <a:lnTo>
                        <a:pt x="606" y="46"/>
                      </a:lnTo>
                      <a:lnTo>
                        <a:pt x="911" y="128"/>
                      </a:lnTo>
                      <a:lnTo>
                        <a:pt x="1197" y="0"/>
                      </a:lnTo>
                      <a:lnTo>
                        <a:pt x="1609" y="138"/>
                      </a:lnTo>
                    </a:path>
                  </a:pathLst>
                </a:custGeom>
                <a:noFill/>
                <a:ln w="38100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lIns="92075" tIns="46038" rIns="92075" bIns="46038" anchor="b"/>
                <a:lstStyle/>
                <a:p>
                  <a:endParaRPr lang="en-US"/>
                </a:p>
              </p:txBody>
            </p:sp>
            <p:sp>
              <p:nvSpPr>
                <p:cNvPr id="33" name="Freeform 36"/>
                <p:cNvSpPr>
                  <a:spLocks/>
                </p:cNvSpPr>
                <p:nvPr/>
              </p:nvSpPr>
              <p:spPr bwMode="auto">
                <a:xfrm>
                  <a:off x="1311" y="1866"/>
                  <a:ext cx="2529" cy="53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36" y="118"/>
                    </a:cxn>
                    <a:cxn ang="0">
                      <a:pos x="505" y="270"/>
                    </a:cxn>
                    <a:cxn ang="0">
                      <a:pos x="829" y="266"/>
                    </a:cxn>
                    <a:cxn ang="0">
                      <a:pos x="1181" y="450"/>
                    </a:cxn>
                    <a:cxn ang="0">
                      <a:pos x="1609" y="374"/>
                    </a:cxn>
                    <a:cxn ang="0">
                      <a:pos x="1989" y="530"/>
                    </a:cxn>
                    <a:cxn ang="0">
                      <a:pos x="2529" y="518"/>
                    </a:cxn>
                  </a:cxnLst>
                  <a:rect l="0" t="0" r="r" b="b"/>
                  <a:pathLst>
                    <a:path w="2529" h="530">
                      <a:moveTo>
                        <a:pt x="0" y="0"/>
                      </a:moveTo>
                      <a:lnTo>
                        <a:pt x="236" y="118"/>
                      </a:lnTo>
                      <a:lnTo>
                        <a:pt x="505" y="270"/>
                      </a:lnTo>
                      <a:lnTo>
                        <a:pt x="829" y="266"/>
                      </a:lnTo>
                      <a:lnTo>
                        <a:pt x="1181" y="450"/>
                      </a:lnTo>
                      <a:lnTo>
                        <a:pt x="1609" y="374"/>
                      </a:lnTo>
                      <a:lnTo>
                        <a:pt x="1989" y="530"/>
                      </a:lnTo>
                      <a:lnTo>
                        <a:pt x="2529" y="518"/>
                      </a:lnTo>
                    </a:path>
                  </a:pathLst>
                </a:custGeom>
                <a:noFill/>
                <a:ln w="38100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lIns="92075" tIns="46038" rIns="92075" bIns="46038" anchor="b"/>
                <a:lstStyle/>
                <a:p>
                  <a:endParaRPr lang="en-US"/>
                </a:p>
              </p:txBody>
            </p:sp>
          </p:grpSp>
          <p:sp>
            <p:nvSpPr>
              <p:cNvPr id="31" name="Freeform 70"/>
              <p:cNvSpPr>
                <a:spLocks/>
              </p:cNvSpPr>
              <p:nvPr/>
            </p:nvSpPr>
            <p:spPr bwMode="auto">
              <a:xfrm>
                <a:off x="2499" y="2328"/>
                <a:ext cx="1346" cy="3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05" y="203"/>
                  </a:cxn>
                  <a:cxn ang="0">
                    <a:pos x="811" y="309"/>
                  </a:cxn>
                  <a:cxn ang="0">
                    <a:pos x="1346" y="357"/>
                  </a:cxn>
                </a:cxnLst>
                <a:rect l="0" t="0" r="r" b="b"/>
                <a:pathLst>
                  <a:path w="1346" h="357">
                    <a:moveTo>
                      <a:pt x="0" y="0"/>
                    </a:moveTo>
                    <a:lnTo>
                      <a:pt x="405" y="203"/>
                    </a:lnTo>
                    <a:lnTo>
                      <a:pt x="811" y="309"/>
                    </a:lnTo>
                    <a:lnTo>
                      <a:pt x="1346" y="357"/>
                    </a:ln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lIns="92075" tIns="46038" rIns="92075" bIns="46038" anchor="b"/>
              <a:lstStyle/>
              <a:p>
                <a:endParaRPr lang="en-US"/>
              </a:p>
            </p:txBody>
          </p:sp>
        </p:grpSp>
      </p:grpSp>
      <p:pic>
        <p:nvPicPr>
          <p:cNvPr id="35" name="~PP1862.WAV">
            <a:hlinkClick r:id="" action="ppaction://media"/>
          </p:cNvPr>
          <p:cNvPicPr>
            <a:picLocks noRot="1" noChangeAspect="1"/>
          </p:cNvPicPr>
          <p:nvPr>
            <a:wavAudioFile r:embed="rId3" name="~PP1862.WAV"/>
          </p:nvPr>
        </p:nvPicPr>
        <p:blipFill>
          <a:blip r:embed="rId6" cstate="print"/>
          <a:stretch>
            <a:fillRect/>
          </a:stretch>
        </p:blipFill>
        <p:spPr>
          <a:xfrm>
            <a:off x="8716963" y="6430963"/>
            <a:ext cx="304800" cy="3048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 advTm="2651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</p:childTnLst>
        </p:cTn>
      </p:par>
    </p:tnLst>
    <p:bldLst>
      <p:bldOleChart spid="15" grpId="0"/>
      <p:bldP spid="1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SWGDAM “Statistical Interpretation”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7125" y="1756186"/>
            <a:ext cx="8210475" cy="4114800"/>
          </a:xfrm>
        </p:spPr>
        <p:txBody>
          <a:bodyPr/>
          <a:lstStyle/>
          <a:p>
            <a:r>
              <a:rPr lang="en-US" dirty="0" smtClean="0"/>
              <a:t>Assumes that issue is to “estimate frequency”</a:t>
            </a:r>
          </a:p>
          <a:p>
            <a:pPr lvl="1"/>
            <a:r>
              <a:rPr lang="en-US" dirty="0" smtClean="0"/>
              <a:t>Unlike probability, refers to unknown information</a:t>
            </a:r>
          </a:p>
          <a:p>
            <a:r>
              <a:rPr lang="en-US" dirty="0" smtClean="0"/>
              <a:t>“Confidence interval corrects for sampling variation.” (For “unobserved” </a:t>
            </a:r>
            <a:r>
              <a:rPr lang="en-US" dirty="0" err="1" smtClean="0"/>
              <a:t>haplotype</a:t>
            </a:r>
            <a:r>
              <a:rPr lang="en-US" dirty="0" smtClean="0"/>
              <a:t>, amounts to 3/N.)</a:t>
            </a:r>
          </a:p>
          <a:p>
            <a:pPr lvl="1"/>
            <a:r>
              <a:rPr lang="en-US" dirty="0" smtClean="0"/>
              <a:t>Purely statistical idea, ignores scientific knowledge, ignores crime scene occurrence.</a:t>
            </a:r>
          </a:p>
          <a:p>
            <a:r>
              <a:rPr lang="en-US" dirty="0" smtClean="0"/>
              <a:t>Summary: Confuses frequency for probability, and doesn’t even get frequency right.</a:t>
            </a:r>
            <a:endParaRPr lang="en-US" dirty="0"/>
          </a:p>
        </p:txBody>
      </p:sp>
      <p:pic>
        <p:nvPicPr>
          <p:cNvPr id="5" name="~PP1480.WAV">
            <a:hlinkClick r:id="" action="ppaction://media"/>
          </p:cNvPr>
          <p:cNvPicPr>
            <a:picLocks noRot="1" noChangeAspect="1"/>
          </p:cNvPicPr>
          <p:nvPr>
            <a:wavAudioFile r:embed="rId1" name="~PP1480.WAV"/>
          </p:nvPr>
        </p:nvPicPr>
        <p:blipFill>
          <a:blip r:embed="rId3" cstate="print"/>
          <a:stretch>
            <a:fillRect/>
          </a:stretch>
        </p:blipFill>
        <p:spPr>
          <a:xfrm>
            <a:off x="8716963" y="64309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231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Relevant question: Pr(match)</a:t>
            </a:r>
          </a:p>
        </p:txBody>
      </p:sp>
      <p:sp>
        <p:nvSpPr>
          <p:cNvPr id="471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057400"/>
            <a:ext cx="6451600" cy="4114800"/>
          </a:xfrm>
        </p:spPr>
        <p:txBody>
          <a:bodyPr/>
          <a:lstStyle/>
          <a:p>
            <a:r>
              <a:rPr lang="en-US" sz="2800" dirty="0"/>
              <a:t>What is the matching probability</a:t>
            </a:r>
          </a:p>
          <a:p>
            <a:pPr lvl="1"/>
            <a:r>
              <a:rPr lang="en-US" sz="2400" dirty="0"/>
              <a:t>that </a:t>
            </a:r>
            <a:r>
              <a:rPr lang="en-US" sz="2400" dirty="0">
                <a:solidFill>
                  <a:schemeClr val="tx1">
                    <a:lumMod val="75000"/>
                  </a:schemeClr>
                </a:solidFill>
                <a:latin typeface="Arial Rounded MT Bold" pitchFamily="34" charset="0"/>
              </a:rPr>
              <a:t>a random innocent suspect will match</a:t>
            </a:r>
            <a:r>
              <a:rPr lang="en-US" sz="2400" dirty="0"/>
              <a:t> the crime scene DNA type </a:t>
            </a:r>
            <a:r>
              <a:rPr lang="en-US" sz="2400" dirty="0">
                <a:solidFill>
                  <a:schemeClr val="tx2"/>
                </a:solidFill>
              </a:rPr>
              <a:t>S</a:t>
            </a:r>
            <a:r>
              <a:rPr lang="en-US" sz="2400" dirty="0"/>
              <a:t>?</a:t>
            </a:r>
          </a:p>
          <a:p>
            <a:pPr lvl="1"/>
            <a:r>
              <a:rPr lang="en-US" sz="2400" dirty="0"/>
              <a:t>given that the type was observed at the crime scene,</a:t>
            </a:r>
          </a:p>
          <a:p>
            <a:pPr lvl="1"/>
            <a:r>
              <a:rPr lang="en-US" sz="2400" dirty="0"/>
              <a:t>given the available population database </a:t>
            </a:r>
            <a:r>
              <a:rPr lang="en-US" sz="2400" dirty="0">
                <a:solidFill>
                  <a:schemeClr val="tx2"/>
                </a:solidFill>
              </a:rPr>
              <a:t>D</a:t>
            </a:r>
            <a:r>
              <a:rPr lang="en-US" sz="2400" dirty="0"/>
              <a:t>, which doesn’t have </a:t>
            </a:r>
            <a:r>
              <a:rPr lang="en-US" sz="2400" dirty="0">
                <a:solidFill>
                  <a:schemeClr val="tx2"/>
                </a:solidFill>
              </a:rPr>
              <a:t>S</a:t>
            </a:r>
            <a:r>
              <a:rPr lang="en-US" sz="2400" dirty="0"/>
              <a:t>. Let the size of </a:t>
            </a:r>
            <a:r>
              <a:rPr lang="en-US" sz="2400" dirty="0">
                <a:solidFill>
                  <a:schemeClr val="tx2"/>
                </a:solidFill>
              </a:rPr>
              <a:t>D</a:t>
            </a:r>
            <a:r>
              <a:rPr lang="en-US" sz="2400" dirty="0"/>
              <a:t> be </a:t>
            </a:r>
            <a:r>
              <a:rPr lang="en-US" sz="2400" i="1" dirty="0"/>
              <a:t>n</a:t>
            </a:r>
            <a:r>
              <a:rPr lang="en-US" sz="2400" i="1" dirty="0">
                <a:cs typeface="Times New Roman" pitchFamily="18" charset="0"/>
              </a:rPr>
              <a:t>−</a:t>
            </a:r>
            <a:r>
              <a:rPr lang="en-US" sz="2400" dirty="0">
                <a:cs typeface="Times New Roman" pitchFamily="18" charset="0"/>
              </a:rPr>
              <a:t>1.</a:t>
            </a:r>
          </a:p>
        </p:txBody>
      </p:sp>
      <p:pic>
        <p:nvPicPr>
          <p:cNvPr id="471045" name="Picture 5" descr="OJ-T2U9Q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85025" y="2263775"/>
            <a:ext cx="1958975" cy="2546350"/>
          </a:xfrm>
          <a:prstGeom prst="rect">
            <a:avLst/>
          </a:prstGeom>
          <a:noFill/>
        </p:spPr>
      </p:pic>
      <p:pic>
        <p:nvPicPr>
          <p:cNvPr id="5" name="Picture 4" descr="stalin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77121" y="2258187"/>
            <a:ext cx="2166879" cy="2551176"/>
          </a:xfrm>
          <a:prstGeom prst="rect">
            <a:avLst/>
          </a:prstGeom>
        </p:spPr>
      </p:pic>
      <p:pic>
        <p:nvPicPr>
          <p:cNvPr id="6" name="Picture 5" descr="Kato Kaelin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159752" y="2262186"/>
            <a:ext cx="1984248" cy="2551176"/>
          </a:xfrm>
          <a:prstGeom prst="rect">
            <a:avLst/>
          </a:prstGeom>
        </p:spPr>
      </p:pic>
      <p:pic>
        <p:nvPicPr>
          <p:cNvPr id="7" name="Picture 6" descr="EnsslinOffGuardM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379074" y="1895475"/>
            <a:ext cx="1764926" cy="3200400"/>
          </a:xfrm>
          <a:prstGeom prst="rect">
            <a:avLst/>
          </a:prstGeom>
        </p:spPr>
      </p:pic>
      <p:pic>
        <p:nvPicPr>
          <p:cNvPr id="11" name="~PP4041.WAV">
            <a:hlinkClick r:id="" action="ppaction://media"/>
          </p:cNvPr>
          <p:cNvPicPr>
            <a:picLocks noRot="1" noChangeAspect="1"/>
          </p:cNvPicPr>
          <p:nvPr>
            <a:wavAudioFile r:embed="rId2" name="~PP4041.WAV"/>
          </p:nvPr>
        </p:nvPicPr>
        <p:blipFill>
          <a:blip r:embed="rId8" cstate="print"/>
          <a:stretch>
            <a:fillRect/>
          </a:stretch>
        </p:blipFill>
        <p:spPr>
          <a:xfrm>
            <a:off x="8716963" y="6430963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2391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500"/>
                                        <p:tgtEl>
                                          <p:spTgt spid="471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6" dur="500"/>
                                        <p:tgtEl>
                                          <p:spTgt spid="471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710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7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4" dur="500"/>
                                        <p:tgtEl>
                                          <p:spTgt spid="471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1" dur="500"/>
                                        <p:tgtEl>
                                          <p:spTgt spid="471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4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471043" grpId="0" uiExpand="1" build="p" bldLvl="2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Probability comments</a:t>
            </a:r>
            <a:endParaRPr lang="en-US"/>
          </a:p>
        </p:txBody>
      </p:sp>
      <p:sp>
        <p:nvSpPr>
          <p:cNvPr id="4935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800" dirty="0" smtClean="0"/>
              <a:t>Probability (of a match) 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is a summary of information we have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Does not involve unknown information.</a:t>
            </a:r>
          </a:p>
          <a:p>
            <a:pPr>
              <a:lnSpc>
                <a:spcPct val="80000"/>
              </a:lnSpc>
            </a:pPr>
            <a:r>
              <a:rPr lang="en-US" sz="2800" dirty="0" smtClean="0"/>
              <a:t>information we have:	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Population sample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Crime stain</a:t>
            </a:r>
          </a:p>
          <a:p>
            <a:pPr lvl="2">
              <a:lnSpc>
                <a:spcPct val="80000"/>
              </a:lnSpc>
            </a:pPr>
            <a:r>
              <a:rPr lang="en-US" sz="2000" dirty="0" smtClean="0"/>
              <a:t>Relevant: observations at crime, in population sample</a:t>
            </a:r>
          </a:p>
          <a:p>
            <a:pPr lvl="2">
              <a:lnSpc>
                <a:spcPct val="80000"/>
              </a:lnSpc>
            </a:pPr>
            <a:r>
              <a:rPr lang="en-US" sz="2000" dirty="0" smtClean="0"/>
              <a:t>Irrelevant: it’s name S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Good: Pr(random match| data about S)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Bad: Pr(random match | name of S)</a:t>
            </a:r>
          </a:p>
        </p:txBody>
      </p:sp>
      <p:pic>
        <p:nvPicPr>
          <p:cNvPr id="6" name="~PP1478.WAV">
            <a:hlinkClick r:id="" action="ppaction://media"/>
          </p:cNvPr>
          <p:cNvPicPr>
            <a:picLocks noRot="1" noChangeAspect="1"/>
          </p:cNvPicPr>
          <p:nvPr>
            <a:wavAudioFile r:embed="rId2" name="~PP1478.WAV"/>
          </p:nvPr>
        </p:nvPicPr>
        <p:blipFill>
          <a:blip r:embed="rId4" cstate="print"/>
          <a:stretch>
            <a:fillRect/>
          </a:stretch>
        </p:blipFill>
        <p:spPr>
          <a:xfrm>
            <a:off x="8716963" y="6430963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5063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93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93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93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5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935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5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935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5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935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5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935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5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935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5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935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5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935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45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93571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Pr(match) – analysis</a:t>
            </a:r>
          </a:p>
        </p:txBody>
      </p:sp>
      <p:sp>
        <p:nvSpPr>
          <p:cNvPr id="475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6408738" cy="4114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800" dirty="0"/>
              <a:t>Construct the </a:t>
            </a:r>
            <a:r>
              <a:rPr lang="en-US" sz="2800" i="1" dirty="0" err="1"/>
              <a:t>ExtendedDatabase</a:t>
            </a:r>
            <a:r>
              <a:rPr lang="en-US" sz="2800" i="1" dirty="0"/>
              <a:t> </a:t>
            </a:r>
            <a:r>
              <a:rPr lang="en-US" sz="2800" dirty="0"/>
              <a:t>of size </a:t>
            </a:r>
            <a:r>
              <a:rPr lang="en-US" sz="2800" i="1" dirty="0"/>
              <a:t>n</a:t>
            </a:r>
            <a:r>
              <a:rPr lang="en-US" sz="2800" dirty="0"/>
              <a:t> by including the crime stain </a:t>
            </a:r>
            <a:r>
              <a:rPr lang="en-US" sz="2800" dirty="0" smtClean="0">
                <a:solidFill>
                  <a:schemeClr val="tx2"/>
                </a:solidFill>
              </a:rPr>
              <a:t>S</a:t>
            </a:r>
            <a:r>
              <a:rPr lang="en-US" sz="2800" dirty="0" smtClean="0"/>
              <a:t> (</a:t>
            </a:r>
            <a:r>
              <a:rPr lang="en-US" sz="2800" i="1" dirty="0" smtClean="0"/>
              <a:t>condition </a:t>
            </a:r>
            <a:r>
              <a:rPr lang="en-US" sz="2800" dirty="0" smtClean="0"/>
              <a:t>on </a:t>
            </a:r>
            <a:r>
              <a:rPr lang="en-US" sz="2800" dirty="0" smtClean="0">
                <a:solidFill>
                  <a:schemeClr val="tx2"/>
                </a:solidFill>
                <a:cs typeface="Times New Roman" pitchFamily="18" charset="0"/>
              </a:rPr>
              <a:t>S</a:t>
            </a:r>
            <a:r>
              <a:rPr lang="en-US" sz="2800" dirty="0" smtClean="0">
                <a:cs typeface="Times New Roman" pitchFamily="18" charset="0"/>
              </a:rPr>
              <a:t>).</a:t>
            </a:r>
            <a:endParaRPr lang="en-US" sz="2800" dirty="0"/>
          </a:p>
          <a:p>
            <a:pPr lvl="1">
              <a:lnSpc>
                <a:spcPct val="80000"/>
              </a:lnSpc>
            </a:pPr>
            <a:r>
              <a:rPr lang="en-US" sz="2400" dirty="0"/>
              <a:t> </a:t>
            </a:r>
            <a:r>
              <a:rPr lang="en-US" sz="2400" dirty="0" err="1"/>
              <a:t>ExtendedDatabase</a:t>
            </a:r>
            <a:r>
              <a:rPr lang="en-US" sz="2400" dirty="0"/>
              <a:t> has </a:t>
            </a:r>
            <a:r>
              <a:rPr lang="el-GR" sz="2400" i="1" dirty="0" smtClean="0"/>
              <a:t>α</a:t>
            </a:r>
            <a:r>
              <a:rPr lang="en-US" sz="2400" dirty="0" smtClean="0"/>
              <a:t> </a:t>
            </a:r>
            <a:r>
              <a:rPr lang="en-US" sz="2400" dirty="0">
                <a:cs typeface="Times New Roman" pitchFamily="18" charset="0"/>
              </a:rPr>
              <a:t>≈ </a:t>
            </a:r>
            <a:r>
              <a:rPr lang="el-GR" sz="2400" dirty="0">
                <a:cs typeface="Times New Roman" pitchFamily="18" charset="0"/>
              </a:rPr>
              <a:t>κ</a:t>
            </a:r>
            <a:r>
              <a:rPr lang="en-US" sz="2400" dirty="0">
                <a:cs typeface="Times New Roman" pitchFamily="18" charset="0"/>
              </a:rPr>
              <a:t>n singletons:</a:t>
            </a:r>
          </a:p>
          <a:p>
            <a:pPr lvl="1" algn="ctr">
              <a:lnSpc>
                <a:spcPct val="80000"/>
              </a:lnSpc>
              <a:buFontTx/>
              <a:buNone/>
            </a:pPr>
            <a:r>
              <a:rPr lang="en-US" sz="2400" dirty="0">
                <a:cs typeface="Times New Roman" pitchFamily="18" charset="0"/>
              </a:rPr>
              <a:t>    </a:t>
            </a:r>
            <a:r>
              <a:rPr lang="en-US" sz="2400" dirty="0">
                <a:solidFill>
                  <a:schemeClr val="tx2"/>
                </a:solidFill>
                <a:cs typeface="Times New Roman" pitchFamily="18" charset="0"/>
              </a:rPr>
              <a:t>S</a:t>
            </a:r>
            <a:r>
              <a:rPr lang="en-US" sz="2400" dirty="0">
                <a:cs typeface="Times New Roman" pitchFamily="18" charset="0"/>
              </a:rPr>
              <a:t>=S</a:t>
            </a:r>
            <a:r>
              <a:rPr lang="en-US" sz="2400" baseline="-25000" dirty="0">
                <a:cs typeface="Times New Roman" pitchFamily="18" charset="0"/>
              </a:rPr>
              <a:t>0</a:t>
            </a:r>
            <a:r>
              <a:rPr lang="en-US" sz="2400" dirty="0">
                <a:cs typeface="Times New Roman" pitchFamily="18" charset="0"/>
              </a:rPr>
              <a:t>, S</a:t>
            </a:r>
            <a:r>
              <a:rPr lang="en-US" sz="2400" baseline="-25000" dirty="0">
                <a:cs typeface="Times New Roman" pitchFamily="18" charset="0"/>
              </a:rPr>
              <a:t>1</a:t>
            </a:r>
            <a:r>
              <a:rPr lang="en-US" sz="2400" dirty="0">
                <a:cs typeface="Times New Roman" pitchFamily="18" charset="0"/>
              </a:rPr>
              <a:t>, S</a:t>
            </a:r>
            <a:r>
              <a:rPr lang="en-US" sz="2400" baseline="-25000" dirty="0">
                <a:cs typeface="Times New Roman" pitchFamily="18" charset="0"/>
              </a:rPr>
              <a:t>2</a:t>
            </a:r>
            <a:r>
              <a:rPr lang="en-US" sz="2400" dirty="0">
                <a:cs typeface="Times New Roman" pitchFamily="18" charset="0"/>
              </a:rPr>
              <a:t>, S</a:t>
            </a:r>
            <a:r>
              <a:rPr lang="en-US" sz="2400" baseline="-25000" dirty="0">
                <a:cs typeface="Times New Roman" pitchFamily="18" charset="0"/>
              </a:rPr>
              <a:t>3</a:t>
            </a:r>
            <a:r>
              <a:rPr lang="en-US" sz="2400" dirty="0">
                <a:cs typeface="Times New Roman" pitchFamily="18" charset="0"/>
              </a:rPr>
              <a:t>, …, </a:t>
            </a:r>
            <a:r>
              <a:rPr lang="en-US" sz="2400" dirty="0" smtClean="0">
                <a:cs typeface="Times New Roman" pitchFamily="18" charset="0"/>
              </a:rPr>
              <a:t>S</a:t>
            </a:r>
            <a:r>
              <a:rPr lang="el-GR" sz="2400" baseline="-25000" dirty="0" smtClean="0">
                <a:cs typeface="Times New Roman" pitchFamily="18" charset="0"/>
              </a:rPr>
              <a:t>α</a:t>
            </a:r>
            <a:r>
              <a:rPr lang="en-US" sz="2400" baseline="-25000" dirty="0" smtClean="0">
                <a:cs typeface="Times New Roman" pitchFamily="18" charset="0"/>
              </a:rPr>
              <a:t>-1</a:t>
            </a:r>
            <a:endParaRPr lang="en-US" sz="2400" dirty="0"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en-US" sz="2800" dirty="0">
                <a:cs typeface="Times New Roman" pitchFamily="18" charset="0"/>
              </a:rPr>
              <a:t>Innocent suspect arrested, with </a:t>
            </a:r>
            <a:r>
              <a:rPr lang="en-US" sz="2800" dirty="0" err="1">
                <a:cs typeface="Times New Roman" pitchFamily="18" charset="0"/>
              </a:rPr>
              <a:t>haplotype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>
                <a:solidFill>
                  <a:schemeClr val="tx2"/>
                </a:solidFill>
                <a:cs typeface="Times New Roman" pitchFamily="18" charset="0"/>
              </a:rPr>
              <a:t>T</a:t>
            </a:r>
            <a:r>
              <a:rPr lang="en-US" sz="2800" dirty="0">
                <a:cs typeface="Times New Roman" pitchFamily="18" charset="0"/>
              </a:rPr>
              <a:t>.</a:t>
            </a:r>
          </a:p>
          <a:p>
            <a:pPr>
              <a:lnSpc>
                <a:spcPct val="80000"/>
              </a:lnSpc>
            </a:pPr>
            <a:r>
              <a:rPr lang="en-US" sz="2800" dirty="0">
                <a:cs typeface="Times New Roman" pitchFamily="18" charset="0"/>
              </a:rPr>
              <a:t>We want Pr(match) = Pr(</a:t>
            </a:r>
            <a:r>
              <a:rPr lang="en-US" sz="2800" dirty="0">
                <a:solidFill>
                  <a:schemeClr val="tx2"/>
                </a:solidFill>
                <a:cs typeface="Times New Roman" pitchFamily="18" charset="0"/>
              </a:rPr>
              <a:t>T</a:t>
            </a:r>
            <a:r>
              <a:rPr lang="en-US" sz="2800" dirty="0">
                <a:cs typeface="Times New Roman" pitchFamily="18" charset="0"/>
              </a:rPr>
              <a:t>=</a:t>
            </a:r>
            <a:r>
              <a:rPr lang="en-US" sz="2800" dirty="0">
                <a:solidFill>
                  <a:schemeClr val="tx2"/>
                </a:solidFill>
                <a:cs typeface="Times New Roman" pitchFamily="18" charset="0"/>
              </a:rPr>
              <a:t>S</a:t>
            </a:r>
            <a:r>
              <a:rPr lang="en-US" sz="2800" dirty="0">
                <a:cs typeface="Times New Roman" pitchFamily="18" charset="0"/>
              </a:rPr>
              <a:t>).</a:t>
            </a:r>
          </a:p>
          <a:p>
            <a:pPr lvl="1">
              <a:lnSpc>
                <a:spcPct val="80000"/>
              </a:lnSpc>
            </a:pPr>
            <a:r>
              <a:rPr lang="en-US" sz="2400" dirty="0">
                <a:cs typeface="Times New Roman" pitchFamily="18" charset="0"/>
              </a:rPr>
              <a:t>Same as Pr(</a:t>
            </a:r>
            <a:r>
              <a:rPr lang="en-US" sz="2400" dirty="0">
                <a:solidFill>
                  <a:schemeClr val="tx2"/>
                </a:solidFill>
                <a:cs typeface="Times New Roman" pitchFamily="18" charset="0"/>
              </a:rPr>
              <a:t>T</a:t>
            </a:r>
            <a:r>
              <a:rPr lang="en-US" sz="2400" dirty="0">
                <a:cs typeface="Times New Roman" pitchFamily="18" charset="0"/>
              </a:rPr>
              <a:t>=S</a:t>
            </a:r>
            <a:r>
              <a:rPr lang="en-US" sz="2400" i="1" baseline="-25000" dirty="0">
                <a:cs typeface="Times New Roman" pitchFamily="18" charset="0"/>
              </a:rPr>
              <a:t>i</a:t>
            </a:r>
            <a:r>
              <a:rPr lang="en-US" sz="2400" dirty="0">
                <a:cs typeface="Times New Roman" pitchFamily="18" charset="0"/>
              </a:rPr>
              <a:t>) for any </a:t>
            </a:r>
            <a:r>
              <a:rPr lang="en-US" sz="2400" i="1" dirty="0" err="1">
                <a:cs typeface="Times New Roman" pitchFamily="18" charset="0"/>
              </a:rPr>
              <a:t>i</a:t>
            </a:r>
            <a:r>
              <a:rPr lang="en-US" sz="2400" dirty="0">
                <a:cs typeface="Times New Roman" pitchFamily="18" charset="0"/>
              </a:rPr>
              <a:t>. (Same information/evidence, so same probability</a:t>
            </a:r>
            <a:r>
              <a:rPr lang="en-US" sz="2400" dirty="0" smtClean="0">
                <a:cs typeface="Times New Roman" pitchFamily="18" charset="0"/>
              </a:rPr>
              <a:t>)</a:t>
            </a:r>
          </a:p>
          <a:p>
            <a:pPr lvl="2">
              <a:lnSpc>
                <a:spcPct val="80000"/>
              </a:lnSpc>
            </a:pPr>
            <a:r>
              <a:rPr lang="en-US" sz="2000" dirty="0" smtClean="0">
                <a:cs typeface="Times New Roman" pitchFamily="18" charset="0"/>
              </a:rPr>
              <a:t>Same </a:t>
            </a:r>
            <a:r>
              <a:rPr lang="en-US" sz="2000" dirty="0" err="1" smtClean="0">
                <a:cs typeface="Times New Roman" pitchFamily="18" charset="0"/>
              </a:rPr>
              <a:t>unrelatedness</a:t>
            </a:r>
            <a:r>
              <a:rPr lang="en-US" sz="2000" dirty="0" smtClean="0">
                <a:cs typeface="Times New Roman" pitchFamily="18" charset="0"/>
              </a:rPr>
              <a:t> to innocent suspect.</a:t>
            </a:r>
            <a:endParaRPr lang="en-US" sz="2000" dirty="0"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en-US" sz="2800" dirty="0">
                <a:cs typeface="Times New Roman" pitchFamily="18" charset="0"/>
              </a:rPr>
              <a:t>Obtain in 3 steps.</a:t>
            </a:r>
            <a:endParaRPr lang="el-GR" sz="2800" baseline="-25000" dirty="0">
              <a:cs typeface="Times New Roman" pitchFamily="18" charset="0"/>
            </a:endParaRPr>
          </a:p>
        </p:txBody>
      </p:sp>
      <p:pic>
        <p:nvPicPr>
          <p:cNvPr id="5" name="Picture 4" descr="82329_mr_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53586" y="2267712"/>
            <a:ext cx="1790414" cy="2551176"/>
          </a:xfrm>
          <a:prstGeom prst="rect">
            <a:avLst/>
          </a:prstGeom>
        </p:spPr>
      </p:pic>
      <p:pic>
        <p:nvPicPr>
          <p:cNvPr id="8" name="~PP2091.WAV">
            <a:hlinkClick r:id="" action="ppaction://media"/>
          </p:cNvPr>
          <p:cNvPicPr>
            <a:picLocks noRot="1" noChangeAspect="1"/>
          </p:cNvPicPr>
          <p:nvPr>
            <a:wavAudioFile r:embed="rId2" name="~PP2091.WAV"/>
          </p:nvPr>
        </p:nvPicPr>
        <p:blipFill>
          <a:blip r:embed="rId5" cstate="print"/>
          <a:stretch>
            <a:fillRect/>
          </a:stretch>
        </p:blipFill>
        <p:spPr>
          <a:xfrm>
            <a:off x="8716963" y="6430963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7966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75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75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75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75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75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75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75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75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75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75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75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75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75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75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75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75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75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75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751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751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751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751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751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751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5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475139" grpId="0" uiExpand="1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020056"/>
            <a:ext cx="2364613" cy="1777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Rectangle 12"/>
          <p:cNvSpPr/>
          <p:nvPr/>
        </p:nvSpPr>
        <p:spPr bwMode="auto">
          <a:xfrm>
            <a:off x="-1025913" y="1784195"/>
            <a:ext cx="512956" cy="2141034"/>
          </a:xfrm>
          <a:prstGeom prst="rect">
            <a:avLst/>
          </a:prstGeom>
          <a:solidFill>
            <a:srgbClr val="00206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sp>
        <p:nvSpPr>
          <p:cNvPr id="476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Pr(match) – 3 part calculation</a:t>
            </a:r>
          </a:p>
        </p:txBody>
      </p:sp>
      <p:graphicFrame>
        <p:nvGraphicFramePr>
          <p:cNvPr id="476207" name="Group 47"/>
          <p:cNvGraphicFramePr>
            <a:graphicFrameLocks noGrp="1"/>
          </p:cNvGraphicFramePr>
          <p:nvPr>
            <p:ph sz="half" idx="2"/>
          </p:nvPr>
        </p:nvGraphicFramePr>
        <p:xfrm>
          <a:off x="371475" y="2676525"/>
          <a:ext cx="7467600" cy="2286000"/>
        </p:xfrm>
        <a:graphic>
          <a:graphicData uri="http://schemas.openxmlformats.org/drawingml/2006/table">
            <a:tbl>
              <a:tblPr/>
              <a:tblGrid>
                <a:gridCol w="609600"/>
                <a:gridCol w="4191000"/>
                <a:gridCol w="2667000"/>
              </a:tblGrid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</a:t>
                      </a:r>
                    </a:p>
                  </a:txBody>
                  <a:tcPr marL="92075" marR="92075" marT="46038" marB="460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is in ExtendedDatabase</a:t>
                      </a: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Pr(A)=1</a:t>
                      </a: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−</a:t>
                      </a: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κ</a:t>
                      </a: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87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</a:t>
                      </a:r>
                    </a:p>
                  </a:txBody>
                  <a:tcPr marL="92075" marR="92075" marT="46038" marB="460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=S</a:t>
                      </a:r>
                      <a:r>
                        <a:rPr kumimoji="0" lang="en-US" sz="2800" b="0" i="1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</a:t>
                      </a: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for some singleton S</a:t>
                      </a:r>
                      <a:r>
                        <a:rPr kumimoji="0" lang="en-US" sz="2800" b="0" i="1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</a:t>
                      </a: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in the ExtendedDatabase</a:t>
                      </a: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Pr(B|A)</a:t>
                      </a: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≤</a:t>
                      </a: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κ</a:t>
                      </a: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</a:t>
                      </a:r>
                    </a:p>
                  </a:txBody>
                  <a:tcPr marL="92075" marR="92075" marT="46038" marB="460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=</a:t>
                      </a: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S</a:t>
                      </a: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(=S</a:t>
                      </a:r>
                      <a:r>
                        <a:rPr kumimoji="0" lang="en-US" sz="2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 </a:t>
                      </a: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)</a:t>
                      </a: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Pr(C|B&amp;A)=1/</a:t>
                      </a:r>
                      <a:r>
                        <a:rPr kumimoji="0" lang="en-US" sz="2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</a:t>
                      </a:r>
                      <a:r>
                        <a:rPr kumimoji="0" 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κ</a:t>
                      </a: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76199" name="Text Box 39"/>
          <p:cNvSpPr txBox="1">
            <a:spLocks noChangeArrowheads="1"/>
          </p:cNvSpPr>
          <p:nvPr/>
        </p:nvSpPr>
        <p:spPr bwMode="auto">
          <a:xfrm>
            <a:off x="2330600" y="5192713"/>
            <a:ext cx="6991815" cy="148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2075" tIns="46038" rIns="92075" bIns="46038" anchor="b">
            <a:spAutoFit/>
          </a:bodyPr>
          <a:lstStyle/>
          <a:p>
            <a:pPr>
              <a:spcBef>
                <a:spcPct val="20000"/>
              </a:spcBef>
              <a:buClr>
                <a:schemeClr val="tx2"/>
              </a:buClr>
            </a:pPr>
            <a:r>
              <a:rPr lang="en-US" sz="2800" dirty="0">
                <a:solidFill>
                  <a:schemeClr val="accent1"/>
                </a:solidFill>
              </a:rPr>
              <a:t>Pr(C)</a:t>
            </a:r>
            <a:r>
              <a:rPr lang="en-US" sz="2400" dirty="0">
                <a:solidFill>
                  <a:schemeClr val="tx1"/>
                </a:solidFill>
              </a:rPr>
              <a:t> =Pr(C&amp;B&amp;A)</a:t>
            </a:r>
          </a:p>
          <a:p>
            <a:pPr>
              <a:spcBef>
                <a:spcPct val="20000"/>
              </a:spcBef>
              <a:buClr>
                <a:schemeClr val="tx2"/>
              </a:buClr>
            </a:pPr>
            <a:r>
              <a:rPr lang="en-US" sz="2400" dirty="0">
                <a:solidFill>
                  <a:schemeClr val="tx1"/>
                </a:solidFill>
              </a:rPr>
              <a:t>           =Pr(C|B&amp;A)</a:t>
            </a:r>
            <a:r>
              <a:rPr lang="en-US" sz="2400" dirty="0">
                <a:solidFill>
                  <a:schemeClr val="tx1"/>
                </a:solidFill>
                <a:cs typeface="Times New Roman" pitchFamily="18" charset="0"/>
              </a:rPr>
              <a:t>·</a:t>
            </a:r>
            <a:r>
              <a:rPr lang="en-US" sz="2400" dirty="0">
                <a:solidFill>
                  <a:schemeClr val="tx1"/>
                </a:solidFill>
              </a:rPr>
              <a:t>Pr(B|A)</a:t>
            </a:r>
            <a:r>
              <a:rPr lang="en-US" sz="2400" dirty="0">
                <a:solidFill>
                  <a:schemeClr val="tx1"/>
                </a:solidFill>
                <a:cs typeface="Times New Roman" pitchFamily="18" charset="0"/>
              </a:rPr>
              <a:t>·</a:t>
            </a:r>
            <a:r>
              <a:rPr lang="en-US" sz="2400" dirty="0">
                <a:solidFill>
                  <a:schemeClr val="tx1"/>
                </a:solidFill>
              </a:rPr>
              <a:t>Pr(A) </a:t>
            </a:r>
            <a:r>
              <a:rPr lang="en-US" sz="2400" dirty="0">
                <a:solidFill>
                  <a:schemeClr val="tx1"/>
                </a:solidFill>
                <a:cs typeface="Times New Roman" pitchFamily="18" charset="0"/>
              </a:rPr>
              <a:t>≤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3200" dirty="0">
                <a:solidFill>
                  <a:schemeClr val="accent1"/>
                </a:solidFill>
              </a:rPr>
              <a:t>(1</a:t>
            </a:r>
            <a:r>
              <a:rPr lang="en-US" sz="3200" dirty="0">
                <a:solidFill>
                  <a:schemeClr val="accent1"/>
                </a:solidFill>
                <a:cs typeface="Times New Roman" pitchFamily="18" charset="0"/>
              </a:rPr>
              <a:t>−</a:t>
            </a:r>
            <a:r>
              <a:rPr lang="el-GR" sz="3200" dirty="0">
                <a:solidFill>
                  <a:schemeClr val="accent1"/>
                </a:solidFill>
                <a:cs typeface="Times New Roman" pitchFamily="18" charset="0"/>
              </a:rPr>
              <a:t>κ</a:t>
            </a:r>
            <a:r>
              <a:rPr lang="en-US" sz="3200" dirty="0">
                <a:solidFill>
                  <a:schemeClr val="accent1"/>
                </a:solidFill>
                <a:cs typeface="Times New Roman" pitchFamily="18" charset="0"/>
              </a:rPr>
              <a:t>)/</a:t>
            </a:r>
            <a:r>
              <a:rPr lang="en-US" sz="3200" i="1" dirty="0">
                <a:solidFill>
                  <a:schemeClr val="accent1"/>
                </a:solidFill>
                <a:cs typeface="Times New Roman" pitchFamily="18" charset="0"/>
              </a:rPr>
              <a:t>n</a:t>
            </a:r>
            <a:r>
              <a:rPr lang="en-US" sz="2400" i="1" dirty="0">
                <a:solidFill>
                  <a:schemeClr val="tx1"/>
                </a:solidFill>
                <a:cs typeface="Times New Roman" pitchFamily="18" charset="0"/>
              </a:rPr>
              <a:t>.</a:t>
            </a:r>
            <a:endParaRPr lang="el-GR" sz="2400" i="1" dirty="0">
              <a:solidFill>
                <a:schemeClr val="tx1"/>
              </a:solidFill>
              <a:cs typeface="Times New Roman" pitchFamily="18" charset="0"/>
            </a:endParaRPr>
          </a:p>
          <a:p>
            <a:endParaRPr lang="en-US" sz="2400" i="1" dirty="0"/>
          </a:p>
        </p:txBody>
      </p:sp>
      <p:sp>
        <p:nvSpPr>
          <p:cNvPr id="476201" name="Text Box 41"/>
          <p:cNvSpPr txBox="1">
            <a:spLocks noChangeArrowheads="1"/>
          </p:cNvSpPr>
          <p:nvPr/>
        </p:nvSpPr>
        <p:spPr bwMode="auto">
          <a:xfrm>
            <a:off x="1050925" y="1981200"/>
            <a:ext cx="54911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 anchor="b">
            <a:spAutoFit/>
          </a:bodyPr>
          <a:lstStyle/>
          <a:p>
            <a:r>
              <a:rPr lang="en-US" sz="2800">
                <a:solidFill>
                  <a:srgbClr val="FFFF66"/>
                </a:solidFill>
              </a:rPr>
              <a:t>Assume </a:t>
            </a:r>
            <a:r>
              <a:rPr lang="en-US" sz="2800">
                <a:solidFill>
                  <a:schemeClr val="tx2"/>
                </a:solidFill>
              </a:rPr>
              <a:t>T</a:t>
            </a:r>
            <a:r>
              <a:rPr lang="en-US" sz="2800">
                <a:solidFill>
                  <a:srgbClr val="FFFF66"/>
                </a:solidFill>
              </a:rPr>
              <a:t> is type of innocent suspect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7943850" y="3543300"/>
            <a:ext cx="843150" cy="1428750"/>
            <a:chOff x="7943850" y="3543300"/>
            <a:chExt cx="843150" cy="1428750"/>
          </a:xfrm>
        </p:grpSpPr>
        <p:sp>
          <p:nvSpPr>
            <p:cNvPr id="6" name="Right Brace 5"/>
            <p:cNvSpPr/>
            <p:nvPr/>
          </p:nvSpPr>
          <p:spPr bwMode="auto">
            <a:xfrm>
              <a:off x="7943850" y="3543300"/>
              <a:ext cx="238125" cy="1428750"/>
            </a:xfrm>
            <a:prstGeom prst="rightBrace">
              <a:avLst/>
            </a:prstGeom>
            <a:noFill/>
            <a:ln w="28575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2075" tIns="46038" rIns="92075" bIns="46038" numCol="1" rtlCol="0" anchor="b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400" b="0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8143875" y="3990975"/>
              <a:ext cx="643125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rgbClr val="FFC000"/>
                  </a:solidFill>
                </a:rPr>
                <a:t>1/</a:t>
              </a:r>
              <a:r>
                <a:rPr lang="en-US" sz="2800" i="1" dirty="0" smtClean="0">
                  <a:solidFill>
                    <a:srgbClr val="FFC000"/>
                  </a:solidFill>
                </a:rPr>
                <a:t>n</a:t>
              </a:r>
              <a:endParaRPr lang="en-US" i="1" dirty="0">
                <a:solidFill>
                  <a:srgbClr val="FFC000"/>
                </a:solidFill>
              </a:endParaRPr>
            </a:p>
          </p:txBody>
        </p:sp>
      </p:grpSp>
      <p:sp>
        <p:nvSpPr>
          <p:cNvPr id="15" name="Rectangle 14"/>
          <p:cNvSpPr/>
          <p:nvPr/>
        </p:nvSpPr>
        <p:spPr bwMode="auto">
          <a:xfrm>
            <a:off x="-432946" y="5014146"/>
            <a:ext cx="512956" cy="2141034"/>
          </a:xfrm>
          <a:prstGeom prst="rect">
            <a:avLst/>
          </a:prstGeom>
          <a:solidFill>
            <a:srgbClr val="17171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pic>
        <p:nvPicPr>
          <p:cNvPr id="14" name="~PP3924.WAV">
            <a:hlinkClick r:id="" action="ppaction://media"/>
          </p:cNvPr>
          <p:cNvPicPr>
            <a:picLocks noRot="1" noChangeAspect="1"/>
          </p:cNvPicPr>
          <p:nvPr>
            <a:wavAudioFile r:embed="rId2" name="~PP3924.WAV"/>
          </p:nvPr>
        </p:nvPicPr>
        <p:blipFill>
          <a:blip r:embed="rId5" cstate="print"/>
          <a:stretch>
            <a:fillRect/>
          </a:stretch>
        </p:blipFill>
        <p:spPr>
          <a:xfrm>
            <a:off x="8716963" y="6430963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7138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7619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7619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76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47619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2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0"/>
            <a:ext cx="7772400" cy="1143000"/>
          </a:xfrm>
        </p:spPr>
        <p:txBody>
          <a:bodyPr/>
          <a:lstStyle/>
          <a:p>
            <a:r>
              <a:rPr lang="en-US"/>
              <a:t>So … Pr(T=S)</a:t>
            </a:r>
            <a:r>
              <a:rPr lang="en-US">
                <a:cs typeface="Times New Roman" pitchFamily="18" charset="0"/>
              </a:rPr>
              <a:t> ≈ </a:t>
            </a:r>
            <a:r>
              <a:rPr lang="en-US"/>
              <a:t>(1</a:t>
            </a:r>
            <a:r>
              <a:rPr lang="en-US">
                <a:cs typeface="Times New Roman" pitchFamily="18" charset="0"/>
              </a:rPr>
              <a:t>−</a:t>
            </a:r>
            <a:r>
              <a:rPr lang="el-GR">
                <a:cs typeface="Times New Roman" pitchFamily="18" charset="0"/>
              </a:rPr>
              <a:t>κ</a:t>
            </a:r>
            <a:r>
              <a:rPr lang="en-US">
                <a:cs typeface="Times New Roman" pitchFamily="18" charset="0"/>
              </a:rPr>
              <a:t>)/n</a:t>
            </a:r>
            <a:endParaRPr lang="el-GR">
              <a:cs typeface="Times New Roman" pitchFamily="18" charset="0"/>
            </a:endParaRPr>
          </a:p>
        </p:txBody>
      </p:sp>
      <p:sp>
        <p:nvSpPr>
          <p:cNvPr id="47821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838200" y="2743200"/>
            <a:ext cx="7772400" cy="3200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/>
              <a:t>Imagine </a:t>
            </a:r>
            <a:r>
              <a:rPr lang="el-GR" sz="2800" dirty="0">
                <a:cs typeface="Times New Roman" pitchFamily="18" charset="0"/>
              </a:rPr>
              <a:t>κ</a:t>
            </a:r>
            <a:r>
              <a:rPr lang="en-US" sz="2800" dirty="0">
                <a:cs typeface="Times New Roman" pitchFamily="18" charset="0"/>
              </a:rPr>
              <a:t>=90%. Then Pr(</a:t>
            </a:r>
            <a:r>
              <a:rPr lang="en-US" sz="2800" dirty="0">
                <a:solidFill>
                  <a:schemeClr val="tx2"/>
                </a:solidFill>
                <a:cs typeface="Times New Roman" pitchFamily="18" charset="0"/>
              </a:rPr>
              <a:t>T</a:t>
            </a:r>
            <a:r>
              <a:rPr lang="en-US" sz="2800" dirty="0">
                <a:cs typeface="Times New Roman" pitchFamily="18" charset="0"/>
              </a:rPr>
              <a:t>=</a:t>
            </a:r>
            <a:r>
              <a:rPr lang="en-US" sz="2800" dirty="0">
                <a:solidFill>
                  <a:schemeClr val="tx2"/>
                </a:solidFill>
                <a:cs typeface="Times New Roman" pitchFamily="18" charset="0"/>
              </a:rPr>
              <a:t>S</a:t>
            </a:r>
            <a:r>
              <a:rPr lang="en-US" sz="2800" dirty="0">
                <a:cs typeface="Times New Roman" pitchFamily="18" charset="0"/>
              </a:rPr>
              <a:t>)  ≈ 1/10</a:t>
            </a:r>
            <a:r>
              <a:rPr lang="en-US" sz="2800" i="1" dirty="0">
                <a:cs typeface="Times New Roman" pitchFamily="18" charset="0"/>
              </a:rPr>
              <a:t>n</a:t>
            </a:r>
            <a:r>
              <a:rPr lang="en-US" sz="2800" dirty="0">
                <a:cs typeface="Times New Roman" pitchFamily="18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en-US" sz="2800" dirty="0">
                <a:cs typeface="Times New Roman" pitchFamily="18" charset="0"/>
              </a:rPr>
              <a:t>LR = 1/Pr(</a:t>
            </a:r>
            <a:r>
              <a:rPr lang="en-US" sz="2800" dirty="0">
                <a:solidFill>
                  <a:schemeClr val="tx2"/>
                </a:solidFill>
                <a:cs typeface="Times New Roman" pitchFamily="18" charset="0"/>
              </a:rPr>
              <a:t>T</a:t>
            </a:r>
            <a:r>
              <a:rPr lang="en-US" sz="2800" dirty="0">
                <a:cs typeface="Times New Roman" pitchFamily="18" charset="0"/>
              </a:rPr>
              <a:t>=</a:t>
            </a:r>
            <a:r>
              <a:rPr lang="en-US" sz="2800" dirty="0">
                <a:solidFill>
                  <a:schemeClr val="tx2"/>
                </a:solidFill>
                <a:cs typeface="Times New Roman" pitchFamily="18" charset="0"/>
              </a:rPr>
              <a:t>S</a:t>
            </a:r>
            <a:r>
              <a:rPr lang="en-US" sz="2800" dirty="0">
                <a:cs typeface="Times New Roman" pitchFamily="18" charset="0"/>
              </a:rPr>
              <a:t>) ≈ 10</a:t>
            </a:r>
            <a:r>
              <a:rPr lang="en-US" sz="2800" i="1" dirty="0">
                <a:cs typeface="Times New Roman" pitchFamily="18" charset="0"/>
              </a:rPr>
              <a:t>n</a:t>
            </a:r>
            <a:r>
              <a:rPr lang="en-US" sz="2800" dirty="0">
                <a:cs typeface="Times New Roman" pitchFamily="18" charset="0"/>
              </a:rPr>
              <a:t> is the odds against a random match, the strength of evidence against a matching suspect.</a:t>
            </a:r>
          </a:p>
          <a:p>
            <a:pPr>
              <a:lnSpc>
                <a:spcPct val="90000"/>
              </a:lnSpc>
            </a:pPr>
            <a:r>
              <a:rPr lang="en-US" sz="2800" dirty="0">
                <a:cs typeface="Times New Roman" pitchFamily="18" charset="0"/>
              </a:rPr>
              <a:t>1/(1−</a:t>
            </a:r>
            <a:r>
              <a:rPr lang="el-GR" sz="2800" dirty="0">
                <a:cs typeface="Times New Roman" pitchFamily="18" charset="0"/>
              </a:rPr>
              <a:t>κ</a:t>
            </a:r>
            <a:r>
              <a:rPr lang="en-US" sz="2800" dirty="0">
                <a:cs typeface="Times New Roman" pitchFamily="18" charset="0"/>
              </a:rPr>
              <a:t>) – equal to 10 in this example – is the </a:t>
            </a:r>
            <a:r>
              <a:rPr lang="en-US" sz="2800" i="1" dirty="0">
                <a:cs typeface="Times New Roman" pitchFamily="18" charset="0"/>
              </a:rPr>
              <a:t>inflation factor</a:t>
            </a:r>
            <a:r>
              <a:rPr lang="en-US" sz="2800" dirty="0">
                <a:cs typeface="Times New Roman" pitchFamily="18" charset="0"/>
              </a:rPr>
              <a:t>, the factor by which the matching </a:t>
            </a:r>
            <a:r>
              <a:rPr lang="en-US" sz="2800" dirty="0" smtClean="0">
                <a:cs typeface="Times New Roman" pitchFamily="18" charset="0"/>
              </a:rPr>
              <a:t>LR </a:t>
            </a:r>
            <a:r>
              <a:rPr lang="en-US" sz="2800" dirty="0">
                <a:cs typeface="Times New Roman" pitchFamily="18" charset="0"/>
              </a:rPr>
              <a:t>exceeds the simple counting rule estimate.</a:t>
            </a:r>
            <a:endParaRPr lang="el-GR" sz="2800" dirty="0">
              <a:cs typeface="Times New Roman" pitchFamily="18" charset="0"/>
            </a:endParaRPr>
          </a:p>
        </p:txBody>
      </p:sp>
      <p:pic>
        <p:nvPicPr>
          <p:cNvPr id="7" name="~PP2119.WAV">
            <a:hlinkClick r:id="" action="ppaction://media"/>
          </p:cNvPr>
          <p:cNvPicPr>
            <a:picLocks noRot="1" noChangeAspect="1"/>
          </p:cNvPicPr>
          <p:nvPr>
            <a:wavAudioFile r:embed="rId2" name="~PP2119.WAV"/>
          </p:nvPr>
        </p:nvPicPr>
        <p:blipFill>
          <a:blip r:embed="rId4" cstate="print"/>
          <a:stretch>
            <a:fillRect/>
          </a:stretch>
        </p:blipFill>
        <p:spPr>
          <a:xfrm>
            <a:off x="8716963" y="6430963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3256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78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78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78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2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782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782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782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2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782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782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782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2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47821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17128"/>
            <a:ext cx="7772400" cy="2247900"/>
          </a:xfrm>
        </p:spPr>
        <p:txBody>
          <a:bodyPr/>
          <a:lstStyle/>
          <a:p>
            <a:pPr marL="609600" indent="-609600">
              <a:buNone/>
            </a:pPr>
            <a:r>
              <a:rPr lang="en-US" sz="4400" dirty="0">
                <a:solidFill>
                  <a:schemeClr val="tx2"/>
                </a:solidFill>
              </a:rPr>
              <a:t>Understanding Y </a:t>
            </a:r>
            <a:r>
              <a:rPr lang="en-US" sz="4400" dirty="0" err="1" smtClean="0">
                <a:solidFill>
                  <a:schemeClr val="tx2"/>
                </a:solidFill>
              </a:rPr>
              <a:t>haplotypes</a:t>
            </a:r>
            <a:endParaRPr lang="en-US" sz="4400" dirty="0" smtClean="0">
              <a:solidFill>
                <a:schemeClr val="tx2"/>
              </a:solidFill>
            </a:endParaRPr>
          </a:p>
          <a:p>
            <a:pPr marL="1009650" lvl="1" indent="-609600">
              <a:buFont typeface="+mj-lt"/>
              <a:buAutoNum type="arabicPeriod"/>
            </a:pPr>
            <a:r>
              <a:rPr lang="en-US" dirty="0" smtClean="0"/>
              <a:t>Evolutionary history </a:t>
            </a:r>
            <a:r>
              <a:rPr lang="en-US" dirty="0"/>
              <a:t>and population </a:t>
            </a:r>
            <a:r>
              <a:rPr lang="en-US" dirty="0" smtClean="0"/>
              <a:t>genetics</a:t>
            </a:r>
          </a:p>
          <a:p>
            <a:pPr marL="1009650" lvl="1" indent="-609600">
              <a:buFont typeface="+mj-lt"/>
              <a:buAutoNum type="arabicPeriod"/>
            </a:pPr>
            <a:r>
              <a:rPr lang="en-US" dirty="0" smtClean="0"/>
              <a:t>Evidential value</a:t>
            </a:r>
            <a:endParaRPr lang="en-US" dirty="0">
              <a:cs typeface="Times New Roman" pitchFamily="18" charset="0"/>
            </a:endParaRPr>
          </a:p>
        </p:txBody>
      </p:sp>
      <p:pic>
        <p:nvPicPr>
          <p:cNvPr id="6" name="~PP1757.WAV">
            <a:hlinkClick r:id="" action="ppaction://media"/>
          </p:cNvPr>
          <p:cNvPicPr>
            <a:picLocks noRot="1" noChangeAspect="1"/>
          </p:cNvPicPr>
          <p:nvPr>
            <a:wavAudioFile r:embed="rId1" name="~PP1757.WAV"/>
          </p:nvPr>
        </p:nvPicPr>
        <p:blipFill>
          <a:blip r:embed="rId3" cstate="print"/>
          <a:stretch>
            <a:fillRect/>
          </a:stretch>
        </p:blipFill>
        <p:spPr>
          <a:xfrm>
            <a:off x="8716963" y="64309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877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Review – wrong question</a:t>
            </a:r>
          </a:p>
        </p:txBody>
      </p:sp>
      <p:sp>
        <p:nvSpPr>
          <p:cNvPr id="495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ask statistician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 “some event seen 0/1000</a:t>
            </a:r>
            <a:r>
              <a:rPr lang="en-US" dirty="0"/>
              <a:t>. Frequency</a:t>
            </a:r>
            <a:r>
              <a:rPr lang="en-US" dirty="0" smtClean="0"/>
              <a:t>?”</a:t>
            </a:r>
          </a:p>
          <a:p>
            <a:pPr lvl="2"/>
            <a:r>
              <a:rPr lang="en-US" dirty="0" smtClean="0"/>
              <a:t>“some event” ignores the science</a:t>
            </a:r>
          </a:p>
          <a:p>
            <a:pPr lvl="2"/>
            <a:r>
              <a:rPr lang="en-US" dirty="0" smtClean="0"/>
              <a:t>“0/” ignores the crime scene</a:t>
            </a:r>
          </a:p>
          <a:p>
            <a:pPr lvl="2"/>
            <a:r>
              <a:rPr lang="en-US" dirty="0" smtClean="0"/>
              <a:t>“frequency” presupposes the wrong question</a:t>
            </a:r>
            <a:endParaRPr lang="en-US" dirty="0"/>
          </a:p>
          <a:p>
            <a:r>
              <a:rPr lang="en-US" dirty="0" smtClean="0"/>
              <a:t>statistical answer</a:t>
            </a:r>
            <a:r>
              <a:rPr lang="en-US" dirty="0"/>
              <a:t>: “less than </a:t>
            </a:r>
            <a:r>
              <a:rPr lang="en-US" dirty="0" smtClean="0"/>
              <a:t>3/1000”</a:t>
            </a:r>
          </a:p>
          <a:p>
            <a:r>
              <a:rPr lang="en-US" dirty="0" smtClean="0"/>
              <a:t>garbage in, garbage out</a:t>
            </a:r>
            <a:endParaRPr lang="en-US" dirty="0"/>
          </a:p>
        </p:txBody>
      </p:sp>
      <p:pic>
        <p:nvPicPr>
          <p:cNvPr id="5" name="~PP416.WAV">
            <a:hlinkClick r:id="" action="ppaction://media"/>
          </p:cNvPr>
          <p:cNvPicPr>
            <a:picLocks noRot="1" noChangeAspect="1"/>
          </p:cNvPicPr>
          <p:nvPr>
            <a:wavAudioFile r:embed="rId2" name="~PP416.WAV"/>
          </p:nvPr>
        </p:nvPicPr>
        <p:blipFill>
          <a:blip r:embed="rId4" cstate="print"/>
          <a:stretch>
            <a:fillRect/>
          </a:stretch>
        </p:blipFill>
        <p:spPr>
          <a:xfrm>
            <a:off x="8716963" y="6430963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4329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95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95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95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95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6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956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95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6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956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4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95619" grpId="0" build="p" bldLvl="3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068551"/>
            <a:ext cx="8842917" cy="4114800"/>
          </a:xfrm>
        </p:spPr>
        <p:txBody>
          <a:bodyPr/>
          <a:lstStyle/>
          <a:p>
            <a:pPr lvl="1"/>
            <a:r>
              <a:rPr lang="en-US" dirty="0" smtClean="0"/>
              <a:t>Test is the innocent suspect</a:t>
            </a:r>
          </a:p>
          <a:p>
            <a:pPr lvl="2"/>
            <a:r>
              <a:rPr lang="en-US" dirty="0" smtClean="0">
                <a:solidFill>
                  <a:srgbClr val="FFFF00"/>
                </a:solidFill>
                <a:latin typeface="Arial Rounded MT Bold" pitchFamily="34" charset="0"/>
              </a:rPr>
              <a:t>probability that an </a:t>
            </a:r>
            <a:r>
              <a:rPr lang="en-US" i="1" dirty="0" smtClean="0">
                <a:solidFill>
                  <a:srgbClr val="FFFF00"/>
                </a:solidFill>
                <a:latin typeface="Arial Rounded MT Bold" pitchFamily="34" charset="0"/>
              </a:rPr>
              <a:t>innocent suspect </a:t>
            </a:r>
            <a:r>
              <a:rPr lang="en-US" dirty="0" smtClean="0">
                <a:solidFill>
                  <a:srgbClr val="FFFF00"/>
                </a:solidFill>
                <a:latin typeface="Arial Rounded MT Bold" pitchFamily="34" charset="0"/>
              </a:rPr>
              <a:t> would match the crime scene type</a:t>
            </a:r>
            <a:endParaRPr lang="en-US" dirty="0" smtClean="0"/>
          </a:p>
          <a:p>
            <a:pPr lvl="1"/>
            <a:r>
              <a:rPr lang="en-US" dirty="0" smtClean="0"/>
              <a:t>Probability is not frequency</a:t>
            </a:r>
          </a:p>
          <a:p>
            <a:pPr lvl="2"/>
            <a:r>
              <a:rPr lang="en-US" dirty="0" smtClean="0"/>
              <a:t>(inference from data; no confidence intervals)</a:t>
            </a:r>
          </a:p>
          <a:p>
            <a:pPr lvl="1"/>
            <a:r>
              <a:rPr lang="en-US" dirty="0" smtClean="0"/>
              <a:t>Condition on the crime scene type</a:t>
            </a:r>
          </a:p>
          <a:p>
            <a:pPr lvl="2"/>
            <a:r>
              <a:rPr lang="en-US" dirty="0" smtClean="0"/>
              <a:t>(toss into database. No more “0 count”.)</a:t>
            </a:r>
          </a:p>
          <a:p>
            <a:pPr lvl="1"/>
            <a:r>
              <a:rPr lang="en-US" dirty="0" smtClean="0"/>
              <a:t>Sample frequency may not approximate probability</a:t>
            </a:r>
          </a:p>
          <a:p>
            <a:pPr lvl="2"/>
            <a:r>
              <a:rPr lang="en-US" dirty="0" smtClean="0"/>
              <a:t>LR can be &gt;&gt; sample size</a:t>
            </a:r>
            <a:endParaRPr lang="en-US" dirty="0"/>
          </a:p>
        </p:txBody>
      </p:sp>
      <p:sp>
        <p:nvSpPr>
          <p:cNvPr id="4" name="Rectangle 6"/>
          <p:cNvSpPr txBox="1">
            <a:spLocks noChangeArrowheads="1"/>
          </p:cNvSpPr>
          <p:nvPr/>
        </p:nvSpPr>
        <p:spPr bwMode="auto">
          <a:xfrm>
            <a:off x="685800" y="762000"/>
            <a:ext cx="2466975" cy="1143000"/>
          </a:xfrm>
          <a:prstGeom prst="rect">
            <a:avLst/>
          </a:prstGeom>
          <a:noFill/>
          <a:ln w="38100">
            <a:solidFill>
              <a:srgbClr val="FFFF66"/>
            </a:solidFill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LR= 1/Pr(T=S) </a:t>
            </a: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  ≈ </a:t>
            </a:r>
            <a:r>
              <a:rPr kumimoji="0" lang="en-US" sz="2800" b="0" i="1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n</a:t>
            </a:r>
            <a:r>
              <a:rPr kumimoji="0" lang="en-US" sz="28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/</a:t>
            </a:r>
            <a:r>
              <a:rPr kumimoji="0" lang="en-US" sz="28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(1</a:t>
            </a:r>
            <a:r>
              <a:rPr kumimoji="0" lang="en-US" sz="28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−</a:t>
            </a:r>
            <a:r>
              <a:rPr kumimoji="0" lang="el-GR" sz="28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κ</a:t>
            </a:r>
            <a:r>
              <a:rPr kumimoji="0" lang="en-US" sz="28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)</a:t>
            </a:r>
            <a:endParaRPr kumimoji="0" lang="en-US" sz="2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Times New Roman" pitchFamily="18" charset="0"/>
            </a:endParaRPr>
          </a:p>
        </p:txBody>
      </p:sp>
      <p:pic>
        <p:nvPicPr>
          <p:cNvPr id="7" name="~PP306.WAV">
            <a:hlinkClick r:id="" action="ppaction://media"/>
          </p:cNvPr>
          <p:cNvPicPr>
            <a:picLocks noRot="1" noChangeAspect="1"/>
          </p:cNvPicPr>
          <p:nvPr>
            <a:wavAudioFile r:embed="rId1" name="~PP306.WAV"/>
          </p:nvPr>
        </p:nvPicPr>
        <p:blipFill>
          <a:blip r:embed="rId3" cstate="print"/>
          <a:stretch>
            <a:fillRect/>
          </a:stretch>
        </p:blipFill>
        <p:spPr>
          <a:xfrm>
            <a:off x="8716963" y="64309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6536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end</a:t>
            </a:r>
          </a:p>
        </p:txBody>
      </p:sp>
      <p:pic>
        <p:nvPicPr>
          <p:cNvPr id="7" name="Picture 6" descr="Grinning DN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2248" y="189186"/>
            <a:ext cx="5945352" cy="445901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73039" y="5040352"/>
            <a:ext cx="29514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(our new garden sculpture)</a:t>
            </a:r>
            <a:endParaRPr lang="en-US" sz="20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8" name="~PP1090.WAV">
            <a:hlinkClick r:id="" action="ppaction://media"/>
          </p:cNvPr>
          <p:cNvPicPr>
            <a:picLocks noRot="1" noChangeAspect="1"/>
          </p:cNvPicPr>
          <p:nvPr>
            <a:wavAudioFile r:embed="rId1" name="~PP1090.WAV"/>
          </p:nvPr>
        </p:nvPicPr>
        <p:blipFill>
          <a:blip r:embed="rId4" cstate="print"/>
          <a:stretch>
            <a:fillRect/>
          </a:stretch>
        </p:blipFill>
        <p:spPr>
          <a:xfrm>
            <a:off x="8716963" y="64309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454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 men alive today have a common Y-chromosome ancestor</a:t>
            </a:r>
          </a:p>
          <a:p>
            <a:r>
              <a:rPr lang="en-US" dirty="0" smtClean="0"/>
              <a:t>(probably 3,000 generations ago)</a:t>
            </a:r>
          </a:p>
        </p:txBody>
      </p:sp>
      <p:sp>
        <p:nvSpPr>
          <p:cNvPr id="4101" name="Rectangle 2"/>
          <p:cNvSpPr>
            <a:spLocks noGrp="1" noChangeArrowheads="1"/>
          </p:cNvSpPr>
          <p:nvPr>
            <p:ph type="title"/>
          </p:nvPr>
        </p:nvSpPr>
        <p:spPr>
          <a:xfrm>
            <a:off x="698500" y="368300"/>
            <a:ext cx="7772400" cy="1143000"/>
          </a:xfrm>
        </p:spPr>
        <p:txBody>
          <a:bodyPr/>
          <a:lstStyle/>
          <a:p>
            <a:r>
              <a:rPr lang="en-US" dirty="0" smtClean="0"/>
              <a:t>All men are related</a:t>
            </a:r>
          </a:p>
        </p:txBody>
      </p:sp>
      <p:pic>
        <p:nvPicPr>
          <p:cNvPr id="6" name="~PP1016.WAV">
            <a:hlinkClick r:id="" action="ppaction://media"/>
          </p:cNvPr>
          <p:cNvPicPr>
            <a:picLocks noRot="1" noChangeAspect="1"/>
          </p:cNvPicPr>
          <p:nvPr>
            <a:wavAudioFile r:embed="rId1" name="~PP1016.WAV"/>
          </p:nvPr>
        </p:nvPicPr>
        <p:blipFill>
          <a:blip r:embed="rId3" cstate="print"/>
          <a:stretch>
            <a:fillRect/>
          </a:stretch>
        </p:blipFill>
        <p:spPr>
          <a:xfrm>
            <a:off x="8716963" y="64309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143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Two men have the same </a:t>
            </a:r>
            <a:r>
              <a:rPr lang="en-US" dirty="0" err="1" smtClean="0"/>
              <a:t>Yfiler</a:t>
            </a:r>
            <a:r>
              <a:rPr lang="en-US" dirty="0" smtClean="0"/>
              <a:t> </a:t>
            </a:r>
            <a:r>
              <a:rPr lang="en-US" dirty="0" err="1" smtClean="0"/>
              <a:t>haplotype</a:t>
            </a:r>
            <a:r>
              <a:rPr lang="en-US" dirty="0" smtClean="0"/>
              <a:t>. </a:t>
            </a:r>
          </a:p>
          <a:p>
            <a:r>
              <a:rPr lang="en-US" dirty="0" smtClean="0"/>
              <a:t>Connected to a common ancestor without mutation (IBD), or not?</a:t>
            </a:r>
          </a:p>
          <a:p>
            <a:endParaRPr lang="en-US" dirty="0" smtClean="0"/>
          </a:p>
          <a:p>
            <a:r>
              <a:rPr lang="en-US" dirty="0" smtClean="0"/>
              <a:t>(Terminology: </a:t>
            </a:r>
          </a:p>
          <a:p>
            <a:pPr lvl="1"/>
            <a:r>
              <a:rPr lang="en-US" dirty="0" smtClean="0"/>
              <a:t>IBD = Identity by descent = related with no intervening mutations</a:t>
            </a:r>
          </a:p>
          <a:p>
            <a:pPr lvl="1"/>
            <a:r>
              <a:rPr lang="en-US" dirty="0" smtClean="0"/>
              <a:t>IBS = Identity by state = same </a:t>
            </a:r>
            <a:r>
              <a:rPr lang="en-US" dirty="0" err="1" smtClean="0"/>
              <a:t>haplotype</a:t>
            </a:r>
            <a:r>
              <a:rPr lang="en-US" dirty="0" smtClean="0"/>
              <a:t> maybe coincidentally)</a:t>
            </a:r>
          </a:p>
        </p:txBody>
      </p:sp>
      <p:sp>
        <p:nvSpPr>
          <p:cNvPr id="819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Identity by descent or by state?</a:t>
            </a:r>
          </a:p>
        </p:txBody>
      </p:sp>
      <p:pic>
        <p:nvPicPr>
          <p:cNvPr id="6" name="~PP689.WAV">
            <a:hlinkClick r:id="" action="ppaction://media"/>
          </p:cNvPr>
          <p:cNvPicPr>
            <a:picLocks noRot="1" noChangeAspect="1"/>
          </p:cNvPicPr>
          <p:nvPr>
            <a:wavAudioFile r:embed="rId2" name="~PP689.WAV"/>
          </p:nvPr>
        </p:nvPicPr>
        <p:blipFill>
          <a:blip r:embed="rId4" cstate="print"/>
          <a:stretch>
            <a:fillRect/>
          </a:stretch>
        </p:blipFill>
        <p:spPr>
          <a:xfrm>
            <a:off x="8716963" y="6430963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23334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1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1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1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1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1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1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1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1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3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8198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Y-</a:t>
            </a:r>
            <a:r>
              <a:rPr lang="en-US" dirty="0" err="1" smtClean="0"/>
              <a:t>haplotype</a:t>
            </a:r>
            <a:r>
              <a:rPr lang="en-US" dirty="0" smtClean="0"/>
              <a:t> </a:t>
            </a:r>
            <a:r>
              <a:rPr lang="en-US" dirty="0"/>
              <a:t>lineage</a:t>
            </a:r>
          </a:p>
        </p:txBody>
      </p:sp>
      <p:sp>
        <p:nvSpPr>
          <p:cNvPr id="413740" name="Freeform 44"/>
          <p:cNvSpPr>
            <a:spLocks/>
          </p:cNvSpPr>
          <p:nvPr/>
        </p:nvSpPr>
        <p:spPr bwMode="auto">
          <a:xfrm>
            <a:off x="4635500" y="3422650"/>
            <a:ext cx="1892300" cy="127000"/>
          </a:xfrm>
          <a:custGeom>
            <a:avLst/>
            <a:gdLst/>
            <a:ahLst/>
            <a:cxnLst>
              <a:cxn ang="0">
                <a:pos x="0" y="80"/>
              </a:cxn>
              <a:cxn ang="0">
                <a:pos x="396" y="0"/>
              </a:cxn>
              <a:cxn ang="0">
                <a:pos x="808" y="80"/>
              </a:cxn>
              <a:cxn ang="0">
                <a:pos x="1192" y="24"/>
              </a:cxn>
            </a:cxnLst>
            <a:rect l="0" t="0" r="r" b="b"/>
            <a:pathLst>
              <a:path w="1192" h="80">
                <a:moveTo>
                  <a:pt x="0" y="80"/>
                </a:moveTo>
                <a:lnTo>
                  <a:pt x="396" y="0"/>
                </a:lnTo>
                <a:lnTo>
                  <a:pt x="808" y="80"/>
                </a:lnTo>
                <a:lnTo>
                  <a:pt x="1192" y="24"/>
                </a:lnTo>
              </a:path>
            </a:pathLst>
          </a:custGeom>
          <a:noFill/>
          <a:ln w="38100" cap="flat" cmpd="sng">
            <a:solidFill>
              <a:srgbClr val="00FFFF"/>
            </a:solidFill>
            <a:prstDash val="solid"/>
            <a:round/>
            <a:headEnd/>
            <a:tailEnd/>
          </a:ln>
          <a:effectLst/>
        </p:spPr>
        <p:txBody>
          <a:bodyPr lIns="92075" tIns="46038" rIns="92075" bIns="46038" anchor="b"/>
          <a:lstStyle/>
          <a:p>
            <a:endParaRPr lang="en-US"/>
          </a:p>
        </p:txBody>
      </p:sp>
      <p:sp>
        <p:nvSpPr>
          <p:cNvPr id="413746" name="Line 50"/>
          <p:cNvSpPr>
            <a:spLocks noChangeShapeType="1"/>
          </p:cNvSpPr>
          <p:nvPr/>
        </p:nvSpPr>
        <p:spPr bwMode="auto">
          <a:xfrm>
            <a:off x="6521450" y="3467100"/>
            <a:ext cx="546100" cy="1397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</p:spPr>
        <p:txBody>
          <a:bodyPr lIns="92075" tIns="46038" rIns="92075" bIns="46038" anchor="b"/>
          <a:lstStyle/>
          <a:p>
            <a:endParaRPr lang="en-US"/>
          </a:p>
        </p:txBody>
      </p:sp>
      <p:grpSp>
        <p:nvGrpSpPr>
          <p:cNvPr id="2" name="Group 68"/>
          <p:cNvGrpSpPr>
            <a:grpSpLocks/>
          </p:cNvGrpSpPr>
          <p:nvPr/>
        </p:nvGrpSpPr>
        <p:grpSpPr bwMode="auto">
          <a:xfrm>
            <a:off x="3362325" y="2471738"/>
            <a:ext cx="3819525" cy="628650"/>
            <a:chOff x="2118" y="1557"/>
            <a:chExt cx="2406" cy="396"/>
          </a:xfrm>
        </p:grpSpPr>
        <p:grpSp>
          <p:nvGrpSpPr>
            <p:cNvPr id="3" name="Group 65"/>
            <p:cNvGrpSpPr>
              <a:grpSpLocks/>
            </p:cNvGrpSpPr>
            <p:nvPr/>
          </p:nvGrpSpPr>
          <p:grpSpPr bwMode="auto">
            <a:xfrm>
              <a:off x="2118" y="1557"/>
              <a:ext cx="2406" cy="396"/>
              <a:chOff x="2118" y="1557"/>
              <a:chExt cx="2406" cy="396"/>
            </a:xfrm>
          </p:grpSpPr>
          <p:sp>
            <p:nvSpPr>
              <p:cNvPr id="413736" name="Freeform 40"/>
              <p:cNvSpPr>
                <a:spLocks/>
              </p:cNvSpPr>
              <p:nvPr/>
            </p:nvSpPr>
            <p:spPr bwMode="auto">
              <a:xfrm>
                <a:off x="2118" y="1557"/>
                <a:ext cx="1110" cy="135"/>
              </a:xfrm>
              <a:custGeom>
                <a:avLst/>
                <a:gdLst/>
                <a:ahLst/>
                <a:cxnLst>
                  <a:cxn ang="0">
                    <a:pos x="0" y="135"/>
                  </a:cxn>
                  <a:cxn ang="0">
                    <a:pos x="384" y="15"/>
                  </a:cxn>
                  <a:cxn ang="0">
                    <a:pos x="777" y="126"/>
                  </a:cxn>
                  <a:cxn ang="0">
                    <a:pos x="1110" y="0"/>
                  </a:cxn>
                </a:cxnLst>
                <a:rect l="0" t="0" r="r" b="b"/>
                <a:pathLst>
                  <a:path w="1110" h="135">
                    <a:moveTo>
                      <a:pt x="0" y="135"/>
                    </a:moveTo>
                    <a:lnTo>
                      <a:pt x="384" y="15"/>
                    </a:lnTo>
                    <a:lnTo>
                      <a:pt x="777" y="126"/>
                    </a:lnTo>
                    <a:lnTo>
                      <a:pt x="1110" y="0"/>
                    </a:lnTo>
                  </a:path>
                </a:pathLst>
              </a:custGeom>
              <a:noFill/>
              <a:ln w="38100" cap="flat" cmpd="sng">
                <a:solidFill>
                  <a:srgbClr val="FF99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lIns="92075" tIns="46038" rIns="92075" bIns="46038" anchor="b"/>
              <a:lstStyle/>
              <a:p>
                <a:endParaRPr lang="en-US"/>
              </a:p>
            </p:txBody>
          </p:sp>
          <p:sp>
            <p:nvSpPr>
              <p:cNvPr id="413737" name="Freeform 41"/>
              <p:cNvSpPr>
                <a:spLocks/>
              </p:cNvSpPr>
              <p:nvPr/>
            </p:nvSpPr>
            <p:spPr bwMode="auto">
              <a:xfrm>
                <a:off x="2889" y="1647"/>
                <a:ext cx="969" cy="66"/>
              </a:xfrm>
              <a:custGeom>
                <a:avLst/>
                <a:gdLst/>
                <a:ahLst/>
                <a:cxnLst>
                  <a:cxn ang="0">
                    <a:pos x="0" y="36"/>
                  </a:cxn>
                  <a:cxn ang="0">
                    <a:pos x="360" y="66"/>
                  </a:cxn>
                  <a:cxn ang="0">
                    <a:pos x="639" y="0"/>
                  </a:cxn>
                  <a:cxn ang="0">
                    <a:pos x="969" y="66"/>
                  </a:cxn>
                </a:cxnLst>
                <a:rect l="0" t="0" r="r" b="b"/>
                <a:pathLst>
                  <a:path w="969" h="66">
                    <a:moveTo>
                      <a:pt x="0" y="36"/>
                    </a:moveTo>
                    <a:lnTo>
                      <a:pt x="360" y="66"/>
                    </a:lnTo>
                    <a:lnTo>
                      <a:pt x="639" y="0"/>
                    </a:lnTo>
                    <a:lnTo>
                      <a:pt x="969" y="66"/>
                    </a:lnTo>
                  </a:path>
                </a:pathLst>
              </a:custGeom>
              <a:noFill/>
              <a:ln w="38100" cap="flat" cmpd="sng">
                <a:solidFill>
                  <a:srgbClr val="FF99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lIns="92075" tIns="46038" rIns="92075" bIns="46038" anchor="b"/>
              <a:lstStyle/>
              <a:p>
                <a:endParaRPr lang="en-US"/>
              </a:p>
            </p:txBody>
          </p:sp>
          <p:sp>
            <p:nvSpPr>
              <p:cNvPr id="413738" name="Freeform 42"/>
              <p:cNvSpPr>
                <a:spLocks/>
              </p:cNvSpPr>
              <p:nvPr/>
            </p:nvSpPr>
            <p:spPr bwMode="auto">
              <a:xfrm>
                <a:off x="3258" y="1707"/>
                <a:ext cx="1266" cy="24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2" y="132"/>
                  </a:cxn>
                  <a:cxn ang="0">
                    <a:pos x="639" y="192"/>
                  </a:cxn>
                  <a:cxn ang="0">
                    <a:pos x="939" y="246"/>
                  </a:cxn>
                  <a:cxn ang="0">
                    <a:pos x="1266" y="234"/>
                  </a:cxn>
                </a:cxnLst>
                <a:rect l="0" t="0" r="r" b="b"/>
                <a:pathLst>
                  <a:path w="1266" h="246">
                    <a:moveTo>
                      <a:pt x="0" y="0"/>
                    </a:moveTo>
                    <a:lnTo>
                      <a:pt x="282" y="132"/>
                    </a:lnTo>
                    <a:lnTo>
                      <a:pt x="639" y="192"/>
                    </a:lnTo>
                    <a:lnTo>
                      <a:pt x="939" y="246"/>
                    </a:lnTo>
                    <a:lnTo>
                      <a:pt x="1266" y="234"/>
                    </a:lnTo>
                  </a:path>
                </a:pathLst>
              </a:custGeom>
              <a:noFill/>
              <a:ln w="38100" cap="flat" cmpd="sng">
                <a:solidFill>
                  <a:srgbClr val="FF99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lIns="92075" tIns="46038" rIns="92075" bIns="46038" anchor="b"/>
              <a:lstStyle/>
              <a:p>
                <a:endParaRPr lang="en-US"/>
              </a:p>
            </p:txBody>
          </p:sp>
        </p:grpSp>
        <p:sp>
          <p:nvSpPr>
            <p:cNvPr id="413747" name="Line 51"/>
            <p:cNvSpPr>
              <a:spLocks noChangeShapeType="1"/>
            </p:cNvSpPr>
            <p:nvPr/>
          </p:nvSpPr>
          <p:spPr bwMode="auto">
            <a:xfrm>
              <a:off x="2504" y="1572"/>
              <a:ext cx="408" cy="276"/>
            </a:xfrm>
            <a:prstGeom prst="line">
              <a:avLst/>
            </a:prstGeom>
            <a:noFill/>
            <a:ln w="38100">
              <a:solidFill>
                <a:srgbClr val="FF99CC"/>
              </a:solidFill>
              <a:round/>
              <a:headEnd/>
              <a:tailEnd/>
            </a:ln>
            <a:effectLst/>
          </p:spPr>
          <p:txBody>
            <a:bodyPr lIns="92075" tIns="46038" rIns="92075" bIns="46038" anchor="b"/>
            <a:lstStyle/>
            <a:p>
              <a:endParaRPr lang="en-US"/>
            </a:p>
          </p:txBody>
        </p:sp>
      </p:grpSp>
      <p:grpSp>
        <p:nvGrpSpPr>
          <p:cNvPr id="4" name="Group 63"/>
          <p:cNvGrpSpPr>
            <a:grpSpLocks/>
          </p:cNvGrpSpPr>
          <p:nvPr/>
        </p:nvGrpSpPr>
        <p:grpSpPr bwMode="auto">
          <a:xfrm>
            <a:off x="650875" y="2609851"/>
            <a:ext cx="1235075" cy="909638"/>
            <a:chOff x="410" y="1644"/>
            <a:chExt cx="778" cy="573"/>
          </a:xfrm>
        </p:grpSpPr>
        <p:sp>
          <p:nvSpPr>
            <p:cNvPr id="413748" name="Oval 52"/>
            <p:cNvSpPr>
              <a:spLocks noChangeArrowheads="1"/>
            </p:cNvSpPr>
            <p:nvPr/>
          </p:nvSpPr>
          <p:spPr bwMode="auto">
            <a:xfrm>
              <a:off x="696" y="1772"/>
              <a:ext cx="188" cy="188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413749" name="Line 53"/>
            <p:cNvSpPr>
              <a:spLocks noChangeShapeType="1"/>
            </p:cNvSpPr>
            <p:nvPr/>
          </p:nvSpPr>
          <p:spPr bwMode="auto">
            <a:xfrm flipV="1">
              <a:off x="856" y="1644"/>
              <a:ext cx="160" cy="15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lIns="92075" tIns="46038" rIns="92075" bIns="46038" anchor="b"/>
            <a:lstStyle/>
            <a:p>
              <a:endParaRPr lang="en-US"/>
            </a:p>
          </p:txBody>
        </p:sp>
        <p:sp>
          <p:nvSpPr>
            <p:cNvPr id="413750" name="Text Box 54"/>
            <p:cNvSpPr txBox="1">
              <a:spLocks noChangeArrowheads="1"/>
            </p:cNvSpPr>
            <p:nvPr/>
          </p:nvSpPr>
          <p:spPr bwMode="auto">
            <a:xfrm>
              <a:off x="410" y="1926"/>
              <a:ext cx="778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2075" tIns="46038" rIns="92075" bIns="46038" anchor="b">
              <a:spAutoFit/>
            </a:bodyPr>
            <a:lstStyle/>
            <a:p>
              <a:r>
                <a:rPr lang="en-US" sz="2000" dirty="0">
                  <a:solidFill>
                    <a:schemeClr val="tx1"/>
                  </a:solidFill>
                </a:rPr>
                <a:t>“</a:t>
              </a:r>
              <a:r>
                <a:rPr lang="en-US" sz="2400" dirty="0" smtClean="0">
                  <a:solidFill>
                    <a:schemeClr val="tx1"/>
                  </a:solidFill>
                </a:rPr>
                <a:t>Adam</a:t>
              </a:r>
              <a:r>
                <a:rPr lang="en-US" sz="2000" dirty="0" smtClean="0">
                  <a:solidFill>
                    <a:schemeClr val="tx1"/>
                  </a:solidFill>
                </a:rPr>
                <a:t>”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" name="Group 66"/>
          <p:cNvGrpSpPr>
            <a:grpSpLocks/>
          </p:cNvGrpSpPr>
          <p:nvPr/>
        </p:nvGrpSpPr>
        <p:grpSpPr bwMode="auto">
          <a:xfrm>
            <a:off x="2844798" y="1774820"/>
            <a:ext cx="1460500" cy="873122"/>
            <a:chOff x="1792" y="1118"/>
            <a:chExt cx="920" cy="550"/>
          </a:xfrm>
        </p:grpSpPr>
        <p:sp>
          <p:nvSpPr>
            <p:cNvPr id="413751" name="Text Box 55"/>
            <p:cNvSpPr txBox="1">
              <a:spLocks noChangeArrowheads="1"/>
            </p:cNvSpPr>
            <p:nvPr/>
          </p:nvSpPr>
          <p:spPr bwMode="auto">
            <a:xfrm>
              <a:off x="1792" y="1118"/>
              <a:ext cx="920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b">
              <a:spAutoFit/>
            </a:bodyPr>
            <a:lstStyle/>
            <a:p>
              <a:r>
                <a:rPr lang="en-US" sz="2800" dirty="0">
                  <a:solidFill>
                    <a:schemeClr val="tx1"/>
                  </a:solidFill>
                </a:rPr>
                <a:t>muta</a:t>
              </a:r>
              <a:r>
                <a:rPr lang="en-US" sz="2800" dirty="0">
                  <a:solidFill>
                    <a:srgbClr val="FF99CC"/>
                  </a:solidFill>
                </a:rPr>
                <a:t>tion</a:t>
              </a:r>
            </a:p>
          </p:txBody>
        </p:sp>
        <p:sp>
          <p:nvSpPr>
            <p:cNvPr id="413752" name="Freeform 56"/>
            <p:cNvSpPr>
              <a:spLocks/>
            </p:cNvSpPr>
            <p:nvPr/>
          </p:nvSpPr>
          <p:spPr bwMode="auto">
            <a:xfrm>
              <a:off x="1974" y="1412"/>
              <a:ext cx="193" cy="256"/>
            </a:xfrm>
            <a:custGeom>
              <a:avLst/>
              <a:gdLst/>
              <a:ahLst/>
              <a:cxnLst>
                <a:cxn ang="0">
                  <a:pos x="193" y="0"/>
                </a:cxn>
                <a:cxn ang="0">
                  <a:pos x="138" y="256"/>
                </a:cxn>
              </a:cxnLst>
              <a:rect l="0" t="0" r="r" b="b"/>
              <a:pathLst>
                <a:path w="193" h="256">
                  <a:moveTo>
                    <a:pt x="193" y="0"/>
                  </a:moveTo>
                  <a:cubicBezTo>
                    <a:pt x="153" y="94"/>
                    <a:pt x="0" y="40"/>
                    <a:pt x="138" y="256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lIns="92075" tIns="46038" rIns="92075" bIns="46038" anchor="b"/>
            <a:lstStyle/>
            <a:p>
              <a:endParaRPr lang="en-US"/>
            </a:p>
          </p:txBody>
        </p:sp>
      </p:grpSp>
      <p:grpSp>
        <p:nvGrpSpPr>
          <p:cNvPr id="6" name="Group 67"/>
          <p:cNvGrpSpPr>
            <a:grpSpLocks/>
          </p:cNvGrpSpPr>
          <p:nvPr/>
        </p:nvGrpSpPr>
        <p:grpSpPr bwMode="auto">
          <a:xfrm>
            <a:off x="3635375" y="2208213"/>
            <a:ext cx="3082925" cy="1131887"/>
            <a:chOff x="2290" y="1391"/>
            <a:chExt cx="1942" cy="713"/>
          </a:xfrm>
        </p:grpSpPr>
        <p:sp>
          <p:nvSpPr>
            <p:cNvPr id="413739" name="Freeform 43"/>
            <p:cNvSpPr>
              <a:spLocks/>
            </p:cNvSpPr>
            <p:nvPr/>
          </p:nvSpPr>
          <p:spPr bwMode="auto">
            <a:xfrm>
              <a:off x="2908" y="1848"/>
              <a:ext cx="1324" cy="2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4" y="68"/>
                </a:cxn>
                <a:cxn ang="0">
                  <a:pos x="644" y="152"/>
                </a:cxn>
                <a:cxn ang="0">
                  <a:pos x="980" y="164"/>
                </a:cxn>
                <a:cxn ang="0">
                  <a:pos x="1324" y="256"/>
                </a:cxn>
              </a:cxnLst>
              <a:rect l="0" t="0" r="r" b="b"/>
              <a:pathLst>
                <a:path w="1324" h="256">
                  <a:moveTo>
                    <a:pt x="0" y="0"/>
                  </a:moveTo>
                  <a:lnTo>
                    <a:pt x="384" y="68"/>
                  </a:lnTo>
                  <a:lnTo>
                    <a:pt x="644" y="152"/>
                  </a:lnTo>
                  <a:lnTo>
                    <a:pt x="980" y="164"/>
                  </a:lnTo>
                  <a:lnTo>
                    <a:pt x="1324" y="256"/>
                  </a:lnTo>
                </a:path>
              </a:pathLst>
            </a:custGeom>
            <a:noFill/>
            <a:ln w="38100" cap="flat" cmpd="sng">
              <a:solidFill>
                <a:srgbClr val="FFFF00"/>
              </a:solidFill>
              <a:prstDash val="solid"/>
              <a:round/>
              <a:headEnd/>
              <a:tailEnd/>
            </a:ln>
            <a:effectLst/>
          </p:spPr>
          <p:txBody>
            <a:bodyPr lIns="92075" tIns="46038" rIns="92075" bIns="46038" anchor="b"/>
            <a:lstStyle/>
            <a:p>
              <a:endParaRPr lang="en-US"/>
            </a:p>
          </p:txBody>
        </p:sp>
        <p:sp>
          <p:nvSpPr>
            <p:cNvPr id="413753" name="Freeform 57"/>
            <p:cNvSpPr>
              <a:spLocks/>
            </p:cNvSpPr>
            <p:nvPr/>
          </p:nvSpPr>
          <p:spPr bwMode="auto">
            <a:xfrm>
              <a:off x="2290" y="1391"/>
              <a:ext cx="602" cy="66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02" y="484"/>
                </a:cxn>
              </a:cxnLst>
              <a:rect l="0" t="0" r="r" b="b"/>
              <a:pathLst>
                <a:path w="602" h="667">
                  <a:moveTo>
                    <a:pt x="0" y="0"/>
                  </a:moveTo>
                  <a:cubicBezTo>
                    <a:pt x="140" y="184"/>
                    <a:pt x="395" y="667"/>
                    <a:pt x="602" y="484"/>
                  </a:cubicBezTo>
                </a:path>
              </a:pathLst>
            </a:custGeom>
            <a:noFill/>
            <a:ln w="28575" cap="flat" cmpd="sng">
              <a:solidFill>
                <a:srgbClr val="FFFF00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lIns="92075" tIns="46038" rIns="92075" bIns="46038" anchor="b"/>
            <a:lstStyle/>
            <a:p>
              <a:endParaRPr lang="en-US"/>
            </a:p>
          </p:txBody>
        </p:sp>
      </p:grpSp>
      <p:grpSp>
        <p:nvGrpSpPr>
          <p:cNvPr id="7" name="Group 60"/>
          <p:cNvGrpSpPr>
            <a:grpSpLocks/>
          </p:cNvGrpSpPr>
          <p:nvPr/>
        </p:nvGrpSpPr>
        <p:grpSpPr bwMode="auto">
          <a:xfrm>
            <a:off x="6038850" y="3533775"/>
            <a:ext cx="2967038" cy="1062038"/>
            <a:chOff x="3804" y="2226"/>
            <a:chExt cx="1869" cy="669"/>
          </a:xfrm>
        </p:grpSpPr>
        <p:sp>
          <p:nvSpPr>
            <p:cNvPr id="413754" name="Text Box 58"/>
            <p:cNvSpPr txBox="1">
              <a:spLocks noChangeArrowheads="1"/>
            </p:cNvSpPr>
            <p:nvPr/>
          </p:nvSpPr>
          <p:spPr bwMode="auto">
            <a:xfrm>
              <a:off x="4167" y="2371"/>
              <a:ext cx="1506" cy="5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2075" tIns="46038" rIns="92075" bIns="46038" anchor="b">
              <a:spAutoFit/>
            </a:bodyPr>
            <a:lstStyle/>
            <a:p>
              <a:r>
                <a:rPr lang="en-US" sz="2400" dirty="0">
                  <a:solidFill>
                    <a:schemeClr val="tx1"/>
                  </a:solidFill>
                </a:rPr>
                <a:t>Convergent mutation (rare)</a:t>
              </a:r>
            </a:p>
          </p:txBody>
        </p:sp>
        <p:sp>
          <p:nvSpPr>
            <p:cNvPr id="413755" name="Freeform 59"/>
            <p:cNvSpPr>
              <a:spLocks/>
            </p:cNvSpPr>
            <p:nvPr/>
          </p:nvSpPr>
          <p:spPr bwMode="auto">
            <a:xfrm>
              <a:off x="3804" y="2226"/>
              <a:ext cx="354" cy="336"/>
            </a:xfrm>
            <a:custGeom>
              <a:avLst/>
              <a:gdLst/>
              <a:ahLst/>
              <a:cxnLst>
                <a:cxn ang="0">
                  <a:pos x="330" y="336"/>
                </a:cxn>
                <a:cxn ang="0">
                  <a:pos x="270" y="0"/>
                </a:cxn>
              </a:cxnLst>
              <a:rect l="0" t="0" r="r" b="b"/>
              <a:pathLst>
                <a:path w="354" h="336">
                  <a:moveTo>
                    <a:pt x="330" y="336"/>
                  </a:moveTo>
                  <a:cubicBezTo>
                    <a:pt x="354" y="66"/>
                    <a:pt x="0" y="228"/>
                    <a:pt x="270" y="0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lIns="92075" tIns="46038" rIns="92075" bIns="46038" anchor="b"/>
            <a:lstStyle/>
            <a:p>
              <a:endParaRPr lang="en-US"/>
            </a:p>
          </p:txBody>
        </p:sp>
      </p:grpSp>
      <p:grpSp>
        <p:nvGrpSpPr>
          <p:cNvPr id="8" name="Group 69"/>
          <p:cNvGrpSpPr>
            <a:grpSpLocks/>
          </p:cNvGrpSpPr>
          <p:nvPr/>
        </p:nvGrpSpPr>
        <p:grpSpPr bwMode="auto">
          <a:xfrm>
            <a:off x="732377" y="4151482"/>
            <a:ext cx="3988734" cy="652463"/>
            <a:chOff x="502" y="2404"/>
            <a:chExt cx="1712" cy="411"/>
          </a:xfrm>
        </p:grpSpPr>
        <p:sp>
          <p:nvSpPr>
            <p:cNvPr id="413757" name="Text Box 61"/>
            <p:cNvSpPr txBox="1">
              <a:spLocks noChangeArrowheads="1"/>
            </p:cNvSpPr>
            <p:nvPr/>
          </p:nvSpPr>
          <p:spPr bwMode="auto">
            <a:xfrm>
              <a:off x="502" y="2485"/>
              <a:ext cx="1596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b">
              <a:spAutoFit/>
            </a:bodyPr>
            <a:lstStyle/>
            <a:p>
              <a:r>
                <a:rPr lang="en-US" sz="2800" dirty="0"/>
                <a:t>“Time’s winged chariot”</a:t>
              </a:r>
            </a:p>
          </p:txBody>
        </p:sp>
        <p:sp>
          <p:nvSpPr>
            <p:cNvPr id="413758" name="Line 62"/>
            <p:cNvSpPr>
              <a:spLocks noChangeShapeType="1"/>
            </p:cNvSpPr>
            <p:nvPr/>
          </p:nvSpPr>
          <p:spPr bwMode="auto">
            <a:xfrm>
              <a:off x="576" y="2404"/>
              <a:ext cx="163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diamond" w="med" len="med"/>
              <a:tailEnd type="triangle" w="med" len="med"/>
            </a:ln>
            <a:effectLst/>
          </p:spPr>
          <p:txBody>
            <a:bodyPr lIns="92075" tIns="46038" rIns="92075" bIns="46038" anchor="b"/>
            <a:lstStyle/>
            <a:p>
              <a:endParaRPr lang="en-US"/>
            </a:p>
          </p:txBody>
        </p:sp>
      </p:grpSp>
      <p:grpSp>
        <p:nvGrpSpPr>
          <p:cNvPr id="9" name="Group 71"/>
          <p:cNvGrpSpPr>
            <a:grpSpLocks/>
          </p:cNvGrpSpPr>
          <p:nvPr/>
        </p:nvGrpSpPr>
        <p:grpSpPr bwMode="auto">
          <a:xfrm>
            <a:off x="1470025" y="2684463"/>
            <a:ext cx="4633913" cy="1577975"/>
            <a:chOff x="926" y="1691"/>
            <a:chExt cx="2919" cy="994"/>
          </a:xfrm>
        </p:grpSpPr>
        <p:grpSp>
          <p:nvGrpSpPr>
            <p:cNvPr id="10" name="Group 64"/>
            <p:cNvGrpSpPr>
              <a:grpSpLocks/>
            </p:cNvGrpSpPr>
            <p:nvPr/>
          </p:nvGrpSpPr>
          <p:grpSpPr bwMode="auto">
            <a:xfrm>
              <a:off x="926" y="1691"/>
              <a:ext cx="2914" cy="705"/>
              <a:chOff x="926" y="1691"/>
              <a:chExt cx="2914" cy="705"/>
            </a:xfrm>
          </p:grpSpPr>
          <p:sp>
            <p:nvSpPr>
              <p:cNvPr id="413731" name="Freeform 35"/>
              <p:cNvSpPr>
                <a:spLocks/>
              </p:cNvSpPr>
              <p:nvPr/>
            </p:nvSpPr>
            <p:spPr bwMode="auto">
              <a:xfrm>
                <a:off x="926" y="1691"/>
                <a:ext cx="1609" cy="174"/>
              </a:xfrm>
              <a:custGeom>
                <a:avLst/>
                <a:gdLst/>
                <a:ahLst/>
                <a:cxnLst>
                  <a:cxn ang="0">
                    <a:pos x="0" y="174"/>
                  </a:cxn>
                  <a:cxn ang="0">
                    <a:pos x="384" y="174"/>
                  </a:cxn>
                  <a:cxn ang="0">
                    <a:pos x="606" y="46"/>
                  </a:cxn>
                  <a:cxn ang="0">
                    <a:pos x="911" y="128"/>
                  </a:cxn>
                  <a:cxn ang="0">
                    <a:pos x="1197" y="0"/>
                  </a:cxn>
                  <a:cxn ang="0">
                    <a:pos x="1609" y="138"/>
                  </a:cxn>
                </a:cxnLst>
                <a:rect l="0" t="0" r="r" b="b"/>
                <a:pathLst>
                  <a:path w="1609" h="174">
                    <a:moveTo>
                      <a:pt x="0" y="174"/>
                    </a:moveTo>
                    <a:lnTo>
                      <a:pt x="384" y="174"/>
                    </a:lnTo>
                    <a:lnTo>
                      <a:pt x="606" y="46"/>
                    </a:lnTo>
                    <a:lnTo>
                      <a:pt x="911" y="128"/>
                    </a:lnTo>
                    <a:lnTo>
                      <a:pt x="1197" y="0"/>
                    </a:lnTo>
                    <a:lnTo>
                      <a:pt x="1609" y="138"/>
                    </a:ln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lIns="92075" tIns="46038" rIns="92075" bIns="46038" anchor="b"/>
              <a:lstStyle/>
              <a:p>
                <a:endParaRPr lang="en-US"/>
              </a:p>
            </p:txBody>
          </p:sp>
          <p:sp>
            <p:nvSpPr>
              <p:cNvPr id="413732" name="Freeform 36"/>
              <p:cNvSpPr>
                <a:spLocks/>
              </p:cNvSpPr>
              <p:nvPr/>
            </p:nvSpPr>
            <p:spPr bwMode="auto">
              <a:xfrm>
                <a:off x="1311" y="1866"/>
                <a:ext cx="2529" cy="5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36" y="118"/>
                  </a:cxn>
                  <a:cxn ang="0">
                    <a:pos x="505" y="270"/>
                  </a:cxn>
                  <a:cxn ang="0">
                    <a:pos x="829" y="266"/>
                  </a:cxn>
                  <a:cxn ang="0">
                    <a:pos x="1181" y="450"/>
                  </a:cxn>
                  <a:cxn ang="0">
                    <a:pos x="1609" y="374"/>
                  </a:cxn>
                  <a:cxn ang="0">
                    <a:pos x="1989" y="530"/>
                  </a:cxn>
                  <a:cxn ang="0">
                    <a:pos x="2529" y="518"/>
                  </a:cxn>
                </a:cxnLst>
                <a:rect l="0" t="0" r="r" b="b"/>
                <a:pathLst>
                  <a:path w="2529" h="530">
                    <a:moveTo>
                      <a:pt x="0" y="0"/>
                    </a:moveTo>
                    <a:lnTo>
                      <a:pt x="236" y="118"/>
                    </a:lnTo>
                    <a:lnTo>
                      <a:pt x="505" y="270"/>
                    </a:lnTo>
                    <a:lnTo>
                      <a:pt x="829" y="266"/>
                    </a:lnTo>
                    <a:lnTo>
                      <a:pt x="1181" y="450"/>
                    </a:lnTo>
                    <a:lnTo>
                      <a:pt x="1609" y="374"/>
                    </a:lnTo>
                    <a:lnTo>
                      <a:pt x="1989" y="530"/>
                    </a:lnTo>
                    <a:lnTo>
                      <a:pt x="2529" y="518"/>
                    </a:ln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lIns="92075" tIns="46038" rIns="92075" bIns="46038" anchor="b"/>
              <a:lstStyle/>
              <a:p>
                <a:endParaRPr lang="en-US"/>
              </a:p>
            </p:txBody>
          </p:sp>
        </p:grpSp>
        <p:sp>
          <p:nvSpPr>
            <p:cNvPr id="413766" name="Freeform 70"/>
            <p:cNvSpPr>
              <a:spLocks/>
            </p:cNvSpPr>
            <p:nvPr/>
          </p:nvSpPr>
          <p:spPr bwMode="auto">
            <a:xfrm>
              <a:off x="2499" y="2328"/>
              <a:ext cx="1346" cy="3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05" y="203"/>
                </a:cxn>
                <a:cxn ang="0">
                  <a:pos x="811" y="309"/>
                </a:cxn>
                <a:cxn ang="0">
                  <a:pos x="1346" y="357"/>
                </a:cxn>
              </a:cxnLst>
              <a:rect l="0" t="0" r="r" b="b"/>
              <a:pathLst>
                <a:path w="1346" h="357">
                  <a:moveTo>
                    <a:pt x="0" y="0"/>
                  </a:moveTo>
                  <a:lnTo>
                    <a:pt x="405" y="203"/>
                  </a:lnTo>
                  <a:lnTo>
                    <a:pt x="811" y="309"/>
                  </a:lnTo>
                  <a:lnTo>
                    <a:pt x="1346" y="357"/>
                  </a:ln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</p:spPr>
          <p:txBody>
            <a:bodyPr lIns="92075" tIns="46038" rIns="92075" bIns="46038" anchor="b"/>
            <a:lstStyle/>
            <a:p>
              <a:endParaRPr lang="en-US"/>
            </a:p>
          </p:txBody>
        </p:sp>
      </p:grpSp>
      <p:sp>
        <p:nvSpPr>
          <p:cNvPr id="413768" name="Text Box 72"/>
          <p:cNvSpPr txBox="1">
            <a:spLocks noChangeArrowheads="1"/>
          </p:cNvSpPr>
          <p:nvPr/>
        </p:nvSpPr>
        <p:spPr bwMode="auto">
          <a:xfrm>
            <a:off x="3578225" y="4992688"/>
            <a:ext cx="410465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 anchor="b">
            <a:spAutoFit/>
          </a:bodyPr>
          <a:lstStyle/>
          <a:p>
            <a:r>
              <a:rPr lang="en-US" sz="2400" dirty="0"/>
              <a:t>Same color = same Y-</a:t>
            </a:r>
            <a:r>
              <a:rPr lang="en-US" sz="2400" dirty="0" err="1"/>
              <a:t>haplotype</a:t>
            </a:r>
            <a:endParaRPr lang="en-US" sz="2400" dirty="0"/>
          </a:p>
        </p:txBody>
      </p:sp>
      <p:pic>
        <p:nvPicPr>
          <p:cNvPr id="35" name="~PP2489.WAV">
            <a:hlinkClick r:id="" action="ppaction://media"/>
          </p:cNvPr>
          <p:cNvPicPr>
            <a:picLocks noRot="1" noChangeAspect="1"/>
          </p:cNvPicPr>
          <p:nvPr>
            <a:wavAudioFile r:embed="rId2" name="~PP2489.WAV"/>
          </p:nvPr>
        </p:nvPicPr>
        <p:blipFill>
          <a:blip r:embed="rId4" cstate="print"/>
          <a:stretch>
            <a:fillRect/>
          </a:stretch>
        </p:blipFill>
        <p:spPr>
          <a:xfrm>
            <a:off x="8716963" y="6430963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4446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137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137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13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13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5" dur="500"/>
                                        <p:tgtEl>
                                          <p:spTgt spid="413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6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</p:childTnLst>
        </p:cTn>
      </p:par>
    </p:tnLst>
    <p:bldLst>
      <p:bldP spid="413740" grpId="0" animBg="1"/>
      <p:bldP spid="413746" grpId="0" animBg="1"/>
      <p:bldP spid="41376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652" name="Freeform 4"/>
          <p:cNvSpPr>
            <a:spLocks/>
          </p:cNvSpPr>
          <p:nvPr/>
        </p:nvSpPr>
        <p:spPr bwMode="auto">
          <a:xfrm>
            <a:off x="509588" y="5319255"/>
            <a:ext cx="7742237" cy="1103313"/>
          </a:xfrm>
          <a:custGeom>
            <a:avLst/>
            <a:gdLst/>
            <a:ahLst/>
            <a:cxnLst>
              <a:cxn ang="0">
                <a:pos x="227" y="234"/>
              </a:cxn>
              <a:cxn ang="0">
                <a:pos x="5587" y="282"/>
              </a:cxn>
              <a:cxn ang="0">
                <a:pos x="5579" y="922"/>
              </a:cxn>
              <a:cxn ang="0">
                <a:pos x="283" y="1002"/>
              </a:cxn>
              <a:cxn ang="0">
                <a:pos x="227" y="234"/>
              </a:cxn>
            </a:cxnLst>
            <a:rect l="0" t="0" r="r" b="b"/>
            <a:pathLst>
              <a:path w="5794" h="1133">
                <a:moveTo>
                  <a:pt x="227" y="234"/>
                </a:moveTo>
                <a:cubicBezTo>
                  <a:pt x="454" y="145"/>
                  <a:pt x="5380" y="0"/>
                  <a:pt x="5587" y="282"/>
                </a:cubicBezTo>
                <a:cubicBezTo>
                  <a:pt x="5794" y="564"/>
                  <a:pt x="5730" y="711"/>
                  <a:pt x="5579" y="922"/>
                </a:cubicBezTo>
                <a:cubicBezTo>
                  <a:pt x="5428" y="1133"/>
                  <a:pt x="464" y="1131"/>
                  <a:pt x="283" y="1002"/>
                </a:cubicBezTo>
                <a:cubicBezTo>
                  <a:pt x="102" y="873"/>
                  <a:pt x="0" y="323"/>
                  <a:pt x="227" y="234"/>
                </a:cubicBezTo>
                <a:close/>
              </a:path>
            </a:pathLst>
          </a:custGeom>
          <a:solidFill>
            <a:schemeClr val="bg1">
              <a:alpha val="28999"/>
            </a:schemeClr>
          </a:solidFill>
          <a:ln w="38100" cap="flat" cmpd="sng">
            <a:solidFill>
              <a:srgbClr val="FFFF00"/>
            </a:solidFill>
            <a:prstDash val="solid"/>
            <a:round/>
            <a:headEnd/>
            <a:tailEnd/>
          </a:ln>
          <a:effectLst/>
        </p:spPr>
        <p:txBody>
          <a:bodyPr lIns="92075" tIns="46038" rIns="92075" bIns="46038" anchor="b"/>
          <a:lstStyle/>
          <a:p>
            <a:endParaRPr lang="en-US"/>
          </a:p>
        </p:txBody>
      </p:sp>
      <p:sp>
        <p:nvSpPr>
          <p:cNvPr id="539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Convergent Y mutation</a:t>
            </a:r>
          </a:p>
        </p:txBody>
      </p:sp>
      <p:sp>
        <p:nvSpPr>
          <p:cNvPr id="539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799" y="2057400"/>
            <a:ext cx="7922623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/>
              <a:t>Y </a:t>
            </a:r>
            <a:r>
              <a:rPr lang="en-US" sz="2800" dirty="0" err="1"/>
              <a:t>haplotype</a:t>
            </a:r>
            <a:r>
              <a:rPr lang="en-US" sz="2800" dirty="0"/>
              <a:t> = 17 numbers = position in 17-space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Mutation is </a:t>
            </a:r>
            <a:r>
              <a:rPr lang="en-US" sz="2800" dirty="0">
                <a:cs typeface="Times New Roman" pitchFamily="18" charset="0"/>
              </a:rPr>
              <a:t>random walk in 17 </a:t>
            </a:r>
            <a:r>
              <a:rPr lang="en-US" sz="2800" dirty="0" smtClean="0">
                <a:cs typeface="Times New Roman" pitchFamily="18" charset="0"/>
              </a:rPr>
              <a:t>dimensions</a:t>
            </a:r>
            <a:endParaRPr lang="en-US" sz="2800" dirty="0">
              <a:cs typeface="Times New Roman" pitchFamily="18" charset="0"/>
            </a:endParaRPr>
          </a:p>
          <a:p>
            <a:pPr lvl="1">
              <a:lnSpc>
                <a:spcPct val="90000"/>
              </a:lnSpc>
            </a:pPr>
            <a:r>
              <a:rPr lang="en-US" sz="2400" dirty="0">
                <a:cs typeface="Times New Roman" pitchFamily="18" charset="0"/>
              </a:rPr>
              <a:t>Each step is +1 or -1 in some dimension. </a:t>
            </a:r>
            <a:endParaRPr lang="en-US" sz="2400" dirty="0" smtClean="0">
              <a:cs typeface="Times New Roman" pitchFamily="18" charset="0"/>
            </a:endParaRPr>
          </a:p>
          <a:p>
            <a:pPr lvl="1">
              <a:lnSpc>
                <a:spcPct val="90000"/>
              </a:lnSpc>
              <a:buNone/>
            </a:pPr>
            <a:r>
              <a:rPr lang="en-US" sz="2400" dirty="0" smtClean="0">
                <a:cs typeface="Times New Roman" pitchFamily="18" charset="0"/>
              </a:rPr>
              <a:t>                              2      ×           17                  =34</a:t>
            </a:r>
            <a:endParaRPr lang="en-US" sz="2400" dirty="0"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2800" dirty="0">
                <a:cs typeface="Times New Roman" pitchFamily="18" charset="0"/>
              </a:rPr>
              <a:t>Random walks rarely return to start.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>
                <a:cs typeface="Times New Roman" pitchFamily="18" charset="0"/>
              </a:rPr>
              <a:t>2 mutation separation: 1/34 chance that 2</a:t>
            </a:r>
            <a:r>
              <a:rPr lang="en-US" sz="2400" baseline="30000" dirty="0" smtClean="0">
                <a:cs typeface="Times New Roman" pitchFamily="18" charset="0"/>
              </a:rPr>
              <a:t>nd</a:t>
            </a:r>
            <a:r>
              <a:rPr lang="en-US" sz="2400" dirty="0" smtClean="0">
                <a:cs typeface="Times New Roman" pitchFamily="18" charset="0"/>
              </a:rPr>
              <a:t> mutation reverses 1</a:t>
            </a:r>
            <a:r>
              <a:rPr lang="en-US" sz="2400" baseline="30000" dirty="0" smtClean="0">
                <a:cs typeface="Times New Roman" pitchFamily="18" charset="0"/>
              </a:rPr>
              <a:t>st</a:t>
            </a:r>
            <a:r>
              <a:rPr lang="en-US" sz="2400" dirty="0" smtClean="0">
                <a:cs typeface="Times New Roman" pitchFamily="18" charset="0"/>
              </a:rPr>
              <a:t> one.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>
                <a:cs typeface="Times New Roman" pitchFamily="18" charset="0"/>
              </a:rPr>
              <a:t>Probability to converge otherwise is negligible.</a:t>
            </a:r>
            <a:endParaRPr lang="en-US" sz="2400" dirty="0"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2800" dirty="0">
                <a:cs typeface="Times New Roman" pitchFamily="18" charset="0"/>
              </a:rPr>
              <a:t>Identical Y-filer </a:t>
            </a:r>
            <a:r>
              <a:rPr lang="en-US" sz="2800" dirty="0" err="1">
                <a:cs typeface="Times New Roman" pitchFamily="18" charset="0"/>
              </a:rPr>
              <a:t>haplotype</a:t>
            </a:r>
            <a:r>
              <a:rPr lang="en-US" sz="2800" dirty="0">
                <a:cs typeface="Times New Roman" pitchFamily="18" charset="0"/>
              </a:rPr>
              <a:t> =&gt; relationship to common ancestor without </a:t>
            </a:r>
            <a:r>
              <a:rPr lang="en-US" sz="2800" dirty="0" smtClean="0">
                <a:cs typeface="Times New Roman" pitchFamily="18" charset="0"/>
              </a:rPr>
              <a:t>mutations (IBD)</a:t>
            </a:r>
            <a:endParaRPr lang="en-US" sz="2800" dirty="0">
              <a:cs typeface="Times New Roman" pitchFamily="18" charset="0"/>
            </a:endParaRPr>
          </a:p>
        </p:txBody>
      </p:sp>
      <p:sp>
        <p:nvSpPr>
          <p:cNvPr id="5" name="Oval 4"/>
          <p:cNvSpPr/>
          <p:nvPr/>
        </p:nvSpPr>
        <p:spPr bwMode="auto">
          <a:xfrm>
            <a:off x="3000375" y="2943225"/>
            <a:ext cx="1057276" cy="514350"/>
          </a:xfrm>
          <a:prstGeom prst="ellipse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4362450" y="2952750"/>
            <a:ext cx="2105026" cy="514350"/>
          </a:xfrm>
          <a:prstGeom prst="ellipse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pic>
        <p:nvPicPr>
          <p:cNvPr id="13" name="~PP665.WAV">
            <a:hlinkClick r:id="" action="ppaction://media"/>
          </p:cNvPr>
          <p:cNvPicPr>
            <a:picLocks noRot="1" noChangeAspect="1"/>
          </p:cNvPicPr>
          <p:nvPr>
            <a:wavAudioFile r:embed="rId2" name="~PP665.WAV"/>
          </p:nvPr>
        </p:nvPicPr>
        <p:blipFill>
          <a:blip r:embed="rId4" cstate="print"/>
          <a:stretch>
            <a:fillRect/>
          </a:stretch>
        </p:blipFill>
        <p:spPr>
          <a:xfrm>
            <a:off x="8716963" y="6430963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7890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539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539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539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539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500"/>
                                        <p:tgtEl>
                                          <p:spTgt spid="539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0" dur="500"/>
                                        <p:tgtEl>
                                          <p:spTgt spid="539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5" dur="500"/>
                                        <p:tgtEl>
                                          <p:spTgt spid="539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6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0" dur="500"/>
                                        <p:tgtEl>
                                          <p:spTgt spid="5396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5396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39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396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396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539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6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539652" grpId="0" animBg="1"/>
      <p:bldP spid="539652" grpId="1" animBg="1"/>
      <p:bldP spid="539651" grpId="0" uiExpand="1" build="p" bldLvl="3"/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Convergence</a:t>
            </a:r>
            <a:endParaRPr lang="en-US" dirty="0"/>
          </a:p>
        </p:txBody>
      </p:sp>
      <p:pic>
        <p:nvPicPr>
          <p:cNvPr id="526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4375" t="11458" r="20230"/>
          <a:stretch>
            <a:fillRect/>
          </a:stretch>
        </p:blipFill>
        <p:spPr bwMode="auto">
          <a:xfrm>
            <a:off x="1771650" y="2043113"/>
            <a:ext cx="4200525" cy="364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Convergence experiment</a:t>
            </a:r>
          </a:p>
        </p:txBody>
      </p:sp>
      <p:sp>
        <p:nvSpPr>
          <p:cNvPr id="546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/>
              <a:t>Simulated Y-filer population (</a:t>
            </a:r>
            <a:r>
              <a:rPr lang="en-US" sz="2800" dirty="0" smtClean="0"/>
              <a:t>N=90000)</a:t>
            </a:r>
            <a:endParaRPr lang="en-US" sz="2800" dirty="0"/>
          </a:p>
          <a:p>
            <a:pPr>
              <a:lnSpc>
                <a:spcPct val="90000"/>
              </a:lnSpc>
            </a:pPr>
            <a:r>
              <a:rPr lang="en-US" sz="2800" dirty="0"/>
              <a:t>Small proportion of </a:t>
            </a:r>
            <a:r>
              <a:rPr lang="en-US" sz="2800" dirty="0" smtClean="0"/>
              <a:t>pair-wise </a:t>
            </a:r>
            <a:r>
              <a:rPr lang="en-US" sz="2800" dirty="0"/>
              <a:t>matches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Pr(match</a:t>
            </a:r>
            <a:r>
              <a:rPr lang="en-US" sz="2400" dirty="0" smtClean="0"/>
              <a:t>)= 1/9000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800" dirty="0"/>
              <a:t>Given match (IBS), are all IBD?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Pr(IBD | IBS) </a:t>
            </a:r>
            <a:r>
              <a:rPr lang="en-US" sz="2400" dirty="0" smtClean="0">
                <a:cs typeface="Times New Roman" pitchFamily="18" charset="0"/>
              </a:rPr>
              <a:t>= 33/34</a:t>
            </a:r>
            <a:r>
              <a:rPr lang="en-US" sz="2400" dirty="0">
                <a:cs typeface="Times New Roman" pitchFamily="18" charset="0"/>
              </a:rPr>
              <a:t> </a:t>
            </a:r>
            <a:r>
              <a:rPr lang="en-US" sz="2400" dirty="0" smtClean="0">
                <a:cs typeface="Times New Roman" pitchFamily="18" charset="0"/>
              </a:rPr>
              <a:t>(experimental, from simulation)</a:t>
            </a:r>
            <a:endParaRPr lang="en-US" sz="2400" dirty="0">
              <a:cs typeface="Times New Roman" pitchFamily="18" charset="0"/>
            </a:endParaRPr>
          </a:p>
          <a:p>
            <a:pPr lvl="1">
              <a:lnSpc>
                <a:spcPct val="90000"/>
              </a:lnSpc>
            </a:pPr>
            <a:r>
              <a:rPr lang="en-US" sz="2400" dirty="0" smtClean="0">
                <a:cs typeface="Times New Roman" pitchFamily="18" charset="0"/>
              </a:rPr>
              <a:t>Close to computed </a:t>
            </a:r>
            <a:r>
              <a:rPr lang="en-US" sz="2400" dirty="0">
                <a:cs typeface="Times New Roman" pitchFamily="18" charset="0"/>
              </a:rPr>
              <a:t>estimate of non-convergence (previous slide</a:t>
            </a:r>
            <a:r>
              <a:rPr lang="en-US" sz="2400" dirty="0" smtClean="0">
                <a:cs typeface="Times New Roman" pitchFamily="18" charset="0"/>
              </a:rPr>
              <a:t>).</a:t>
            </a:r>
            <a:endParaRPr lang="en-US" sz="2400" dirty="0">
              <a:cs typeface="Times New Roman" pitchFamily="18" charset="0"/>
            </a:endParaRPr>
          </a:p>
          <a:p>
            <a:pPr lvl="2">
              <a:lnSpc>
                <a:spcPct val="90000"/>
              </a:lnSpc>
            </a:pPr>
            <a:r>
              <a:rPr lang="en-US" sz="2000" dirty="0" smtClean="0">
                <a:cs typeface="Times New Roman" pitchFamily="18" charset="0"/>
              </a:rPr>
              <a:t>(Why? They </a:t>
            </a:r>
            <a:r>
              <a:rPr lang="en-US" sz="2000" dirty="0">
                <a:cs typeface="Times New Roman" pitchFamily="18" charset="0"/>
              </a:rPr>
              <a:t>are not the same experiment.)</a:t>
            </a:r>
          </a:p>
        </p:txBody>
      </p:sp>
      <p:pic>
        <p:nvPicPr>
          <p:cNvPr id="8" name="~PP1424.WAV">
            <a:hlinkClick r:id="" action="ppaction://media"/>
          </p:cNvPr>
          <p:cNvPicPr>
            <a:picLocks noRot="1" noChangeAspect="1"/>
          </p:cNvPicPr>
          <p:nvPr>
            <a:wavAudioFile r:embed="rId1" name="~PP1424.WAV"/>
          </p:nvPr>
        </p:nvPicPr>
        <p:blipFill>
          <a:blip r:embed="rId3" cstate="print"/>
          <a:stretch>
            <a:fillRect/>
          </a:stretch>
        </p:blipFill>
        <p:spPr>
          <a:xfrm>
            <a:off x="8716963" y="64309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5696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.3|5.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9|2.2|3.9|2.6|5.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3.2|6.6|14.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4|11|17.6|43.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3.2|10.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7|5.8|9.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4|2.3|6.4|15.4|3.5|3.7|4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5.4|7|1.9|2.2|5.8|1.4|2|3.1|3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3|1.8|17.7|8.7|4.3|1.2|30.1|3.6|1.5|5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1|1|18|12.2|11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|3.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7|10.4|6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5|8.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|25.1|9.6|10.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|19.6|5.2|8.8|2.7|5.1|6.3|2.8|2.8|14.6"/>
</p:tagLst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ireball.pot">
  <a:themeElements>
    <a:clrScheme name="Fireball.pot 1">
      <a:dk1>
        <a:srgbClr val="5F5F5F"/>
      </a:dk1>
      <a:lt1>
        <a:srgbClr val="FFFFCC"/>
      </a:lt1>
      <a:dk2>
        <a:srgbClr val="000000"/>
      </a:dk2>
      <a:lt2>
        <a:srgbClr val="FFCC66"/>
      </a:lt2>
      <a:accent1>
        <a:srgbClr val="FF9933"/>
      </a:accent1>
      <a:accent2>
        <a:srgbClr val="CC0066"/>
      </a:accent2>
      <a:accent3>
        <a:srgbClr val="AAAAAA"/>
      </a:accent3>
      <a:accent4>
        <a:srgbClr val="DADAAE"/>
      </a:accent4>
      <a:accent5>
        <a:srgbClr val="FFCAAD"/>
      </a:accent5>
      <a:accent6>
        <a:srgbClr val="B9005C"/>
      </a:accent6>
      <a:hlink>
        <a:srgbClr val="CC00CC"/>
      </a:hlink>
      <a:folHlink>
        <a:srgbClr val="990099"/>
      </a:folHlink>
    </a:clrScheme>
    <a:fontScheme name="Fireball.po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b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b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Fireball.pot 1">
        <a:dk1>
          <a:srgbClr val="5F5F5F"/>
        </a:dk1>
        <a:lt1>
          <a:srgbClr val="FFFFCC"/>
        </a:lt1>
        <a:dk2>
          <a:srgbClr val="000000"/>
        </a:dk2>
        <a:lt2>
          <a:srgbClr val="FFCC66"/>
        </a:lt2>
        <a:accent1>
          <a:srgbClr val="FF9933"/>
        </a:accent1>
        <a:accent2>
          <a:srgbClr val="CC0066"/>
        </a:accent2>
        <a:accent3>
          <a:srgbClr val="AAAAAA"/>
        </a:accent3>
        <a:accent4>
          <a:srgbClr val="DADAAE"/>
        </a:accent4>
        <a:accent5>
          <a:srgbClr val="FFCAAD"/>
        </a:accent5>
        <a:accent6>
          <a:srgbClr val="B9005C"/>
        </a:accent6>
        <a:hlink>
          <a:srgbClr val="CC00CC"/>
        </a:hlink>
        <a:folHlink>
          <a:srgbClr val="9900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ball.pot 2">
        <a:dk1>
          <a:srgbClr val="000000"/>
        </a:dk1>
        <a:lt1>
          <a:srgbClr val="FFFFFF"/>
        </a:lt1>
        <a:dk2>
          <a:srgbClr val="FF9900"/>
        </a:dk2>
        <a:lt2>
          <a:srgbClr val="5F5F5F"/>
        </a:lt2>
        <a:accent1>
          <a:srgbClr val="FF9933"/>
        </a:accent1>
        <a:accent2>
          <a:srgbClr val="CC0066"/>
        </a:accent2>
        <a:accent3>
          <a:srgbClr val="FFFFFF"/>
        </a:accent3>
        <a:accent4>
          <a:srgbClr val="000000"/>
        </a:accent4>
        <a:accent5>
          <a:srgbClr val="FFCAAD"/>
        </a:accent5>
        <a:accent6>
          <a:srgbClr val="B9005C"/>
        </a:accent6>
        <a:hlink>
          <a:srgbClr val="CC00CC"/>
        </a:hlink>
        <a:folHlink>
          <a:srgbClr val="9900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eball.pot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21777</TotalTime>
  <Words>1435</Words>
  <Application>Microsoft Office PowerPoint</Application>
  <PresentationFormat>On-screen Show (4:3)</PresentationFormat>
  <Paragraphs>233</Paragraphs>
  <Slides>32</Slides>
  <Notes>0</Notes>
  <HiddenSlides>2</HiddenSlides>
  <MMClips>31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5" baseType="lpstr">
      <vt:lpstr>Fireball.pot</vt:lpstr>
      <vt:lpstr>Concourse</vt:lpstr>
      <vt:lpstr>Chart</vt:lpstr>
      <vt:lpstr>Evidentiary strength of a rare haplotype match:  What is the right number?</vt:lpstr>
      <vt:lpstr>The rules of genetics are simple. Their consequences are not always obvious.</vt:lpstr>
      <vt:lpstr>Slide 3</vt:lpstr>
      <vt:lpstr>All men are related</vt:lpstr>
      <vt:lpstr>Identity by descent or by state?</vt:lpstr>
      <vt:lpstr>Y-haplotype lineage</vt:lpstr>
      <vt:lpstr>Convergent Y mutation</vt:lpstr>
      <vt:lpstr>Convergence</vt:lpstr>
      <vt:lpstr>Convergence experiment</vt:lpstr>
      <vt:lpstr>Time to diverge</vt:lpstr>
      <vt:lpstr>Y-haplotype divergence</vt:lpstr>
      <vt:lpstr>No African-European convergence</vt:lpstr>
      <vt:lpstr>Familial Y searching</vt:lpstr>
      <vt:lpstr>Comments on crime-suspect match</vt:lpstr>
      <vt:lpstr>probability two random men match?</vt:lpstr>
      <vt:lpstr>Y-STR efficacy</vt:lpstr>
      <vt:lpstr>Probability of a new Y haplotype</vt:lpstr>
      <vt:lpstr>Growth of a (Y-)haplotype “database” (population sample)</vt:lpstr>
      <vt:lpstr>Y-filer population sample data</vt:lpstr>
      <vt:lpstr>Quiz: Probability of new type?</vt:lpstr>
      <vt:lpstr>Crime occurs!</vt:lpstr>
      <vt:lpstr>Suspect matches crime scene haplotype. Relevant number?</vt:lpstr>
      <vt:lpstr>Suspect matches crime scene haplotype. Relevant number?</vt:lpstr>
      <vt:lpstr>SWGDAM “Statistical Interpretation”</vt:lpstr>
      <vt:lpstr>Relevant question: Pr(match)</vt:lpstr>
      <vt:lpstr>Probability comments</vt:lpstr>
      <vt:lpstr>Pr(match) – analysis</vt:lpstr>
      <vt:lpstr>Pr(match) – 3 part calculation</vt:lpstr>
      <vt:lpstr>So … Pr(T=S) ≈ (1−κ)/n</vt:lpstr>
      <vt:lpstr>Review – wrong question</vt:lpstr>
      <vt:lpstr>Summary</vt:lpstr>
      <vt:lpstr>The end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Technical stuff and Sex</dc:title>
  <dc:creator>Charles H. Brenner</dc:creator>
  <cp:lastModifiedBy>Charles</cp:lastModifiedBy>
  <cp:revision>655</cp:revision>
  <dcterms:created xsi:type="dcterms:W3CDTF">2000-05-03T01:44:39Z</dcterms:created>
  <dcterms:modified xsi:type="dcterms:W3CDTF">2014-04-17T19:24:53Z</dcterms:modified>
</cp:coreProperties>
</file>