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ls" ContentType="application/vnd.ms-exce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ags/tag11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1"/>
    <p:sldMasterId id="2147483680" r:id="rId2"/>
  </p:sldMasterIdLst>
  <p:notesMasterIdLst>
    <p:notesMasterId r:id="rId38"/>
  </p:notesMasterIdLst>
  <p:handoutMasterIdLst>
    <p:handoutMasterId r:id="rId39"/>
  </p:handoutMasterIdLst>
  <p:sldIdLst>
    <p:sldId id="449" r:id="rId3"/>
    <p:sldId id="549" r:id="rId4"/>
    <p:sldId id="548" r:id="rId5"/>
    <p:sldId id="550" r:id="rId6"/>
    <p:sldId id="574" r:id="rId7"/>
    <p:sldId id="579" r:id="rId8"/>
    <p:sldId id="578" r:id="rId9"/>
    <p:sldId id="576" r:id="rId10"/>
    <p:sldId id="577" r:id="rId11"/>
    <p:sldId id="554" r:id="rId12"/>
    <p:sldId id="555" r:id="rId13"/>
    <p:sldId id="556" r:id="rId14"/>
    <p:sldId id="582" r:id="rId15"/>
    <p:sldId id="564" r:id="rId16"/>
    <p:sldId id="580" r:id="rId17"/>
    <p:sldId id="581" r:id="rId18"/>
    <p:sldId id="565" r:id="rId19"/>
    <p:sldId id="566" r:id="rId20"/>
    <p:sldId id="567" r:id="rId21"/>
    <p:sldId id="568" r:id="rId22"/>
    <p:sldId id="569" r:id="rId23"/>
    <p:sldId id="573" r:id="rId24"/>
    <p:sldId id="558" r:id="rId25"/>
    <p:sldId id="572" r:id="rId26"/>
    <p:sldId id="509" r:id="rId27"/>
    <p:sldId id="528" r:id="rId28"/>
    <p:sldId id="529" r:id="rId29"/>
    <p:sldId id="518" r:id="rId30"/>
    <p:sldId id="519" r:id="rId31"/>
    <p:sldId id="520" r:id="rId32"/>
    <p:sldId id="521" r:id="rId33"/>
    <p:sldId id="522" r:id="rId34"/>
    <p:sldId id="524" r:id="rId35"/>
    <p:sldId id="531" r:id="rId36"/>
    <p:sldId id="532" r:id="rId37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arles" initials="CHB" lastIdx="1" clrIdx="0"/>
  <p:cmAuthor id="1" name="Charles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35"/>
    <p:penClr>
      <a:srgbClr val="FF0000"/>
    </p:penClr>
  </p:showPr>
  <p:clrMru>
    <a:srgbClr val="171717"/>
    <a:srgbClr val="000099"/>
    <a:srgbClr val="000066"/>
    <a:srgbClr val="FFD6AD"/>
    <a:srgbClr val="336600"/>
    <a:srgbClr val="FFAE0D"/>
    <a:srgbClr val="333300"/>
    <a:srgbClr val="333399"/>
    <a:srgbClr val="003300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41" autoAdjust="0"/>
    <p:restoredTop sz="86420" autoAdjust="0"/>
  </p:normalViewPr>
  <p:slideViewPr>
    <p:cSldViewPr snapToGrid="0">
      <p:cViewPr varScale="1">
        <p:scale>
          <a:sx n="73" d="100"/>
          <a:sy n="73" d="100"/>
        </p:scale>
        <p:origin x="-1188" y="-96"/>
      </p:cViewPr>
      <p:guideLst>
        <p:guide orient="horz" pos="5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-1782" y="-90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W:\dna\rare\KAP27POP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hPercent val="100"/>
      <c:rotY val="60"/>
      <c:depthPercent val="100"/>
      <c:perspective val="30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9018184864222734"/>
          <c:y val="0.13271236444281684"/>
          <c:w val="0.61953352769679304"/>
          <c:h val="0.73913043478260854"/>
        </c:manualLayout>
      </c:layout>
      <c:bar3DChart>
        <c:barDir val="col"/>
        <c:grouping val="standard"/>
        <c:ser>
          <c:idx val="3"/>
          <c:order val="0"/>
          <c:tx>
            <c:strRef>
              <c:f>KAP27POP!$T$18</c:f>
              <c:strCache>
                <c:ptCount val="1"/>
                <c:pt idx="0">
                  <c:v>300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KAP27POP!$R$19:$R$27</c:f>
              <c:strCache>
                <c:ptCount val="9"/>
                <c:pt idx="0">
                  <c:v>30K fast</c:v>
                </c:pt>
                <c:pt idx="1">
                  <c:v>100K fast</c:v>
                </c:pt>
                <c:pt idx="2">
                  <c:v>300K fast</c:v>
                </c:pt>
                <c:pt idx="3">
                  <c:v>30K med</c:v>
                </c:pt>
                <c:pt idx="4">
                  <c:v>100K med</c:v>
                </c:pt>
                <c:pt idx="5">
                  <c:v>300K med</c:v>
                </c:pt>
                <c:pt idx="6">
                  <c:v>30K slow</c:v>
                </c:pt>
                <c:pt idx="7">
                  <c:v>100K slow</c:v>
                </c:pt>
                <c:pt idx="8">
                  <c:v>300K slow</c:v>
                </c:pt>
              </c:strCache>
            </c:strRef>
          </c:cat>
          <c:val>
            <c:numRef>
              <c:f>KAP27POP!$T$19:$T$27</c:f>
              <c:numCache>
                <c:formatCode>General</c:formatCode>
                <c:ptCount val="9"/>
                <c:pt idx="0">
                  <c:v>0.50717344270000009</c:v>
                </c:pt>
                <c:pt idx="1">
                  <c:v>0.11037300630000001</c:v>
                </c:pt>
                <c:pt idx="2">
                  <c:v>-0.52167701460000071</c:v>
                </c:pt>
                <c:pt idx="3">
                  <c:v>8.5916855360000127E-2</c:v>
                </c:pt>
                <c:pt idx="4">
                  <c:v>0.22465467489999996</c:v>
                </c:pt>
                <c:pt idx="5">
                  <c:v>8.1342692399999986E-2</c:v>
                </c:pt>
                <c:pt idx="6">
                  <c:v>-0.18858831020000011</c:v>
                </c:pt>
                <c:pt idx="7">
                  <c:v>-6.068950427E-2</c:v>
                </c:pt>
                <c:pt idx="8">
                  <c:v>-2.7794997550000027E-2</c:v>
                </c:pt>
              </c:numCache>
            </c:numRef>
          </c:val>
        </c:ser>
        <c:ser>
          <c:idx val="4"/>
          <c:order val="1"/>
          <c:tx>
            <c:strRef>
              <c:f>KAP27POP!$U$18</c:f>
              <c:strCache>
                <c:ptCount val="1"/>
                <c:pt idx="0">
                  <c:v>1000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KAP27POP!$R$19:$R$27</c:f>
              <c:strCache>
                <c:ptCount val="9"/>
                <c:pt idx="0">
                  <c:v>30K fast</c:v>
                </c:pt>
                <c:pt idx="1">
                  <c:v>100K fast</c:v>
                </c:pt>
                <c:pt idx="2">
                  <c:v>300K fast</c:v>
                </c:pt>
                <c:pt idx="3">
                  <c:v>30K med</c:v>
                </c:pt>
                <c:pt idx="4">
                  <c:v>100K med</c:v>
                </c:pt>
                <c:pt idx="5">
                  <c:v>300K med</c:v>
                </c:pt>
                <c:pt idx="6">
                  <c:v>30K slow</c:v>
                </c:pt>
                <c:pt idx="7">
                  <c:v>100K slow</c:v>
                </c:pt>
                <c:pt idx="8">
                  <c:v>300K slow</c:v>
                </c:pt>
              </c:strCache>
            </c:strRef>
          </c:cat>
          <c:val>
            <c:numRef>
              <c:f>KAP27POP!$U$19:$U$27</c:f>
              <c:numCache>
                <c:formatCode>General</c:formatCode>
                <c:ptCount val="9"/>
                <c:pt idx="0">
                  <c:v>0.34851092460000038</c:v>
                </c:pt>
                <c:pt idx="1">
                  <c:v>0.39509393240000001</c:v>
                </c:pt>
                <c:pt idx="2">
                  <c:v>0.51769104170000002</c:v>
                </c:pt>
                <c:pt idx="3">
                  <c:v>5.3056361279999992E-2</c:v>
                </c:pt>
                <c:pt idx="4">
                  <c:v>7.8834776160000022E-2</c:v>
                </c:pt>
                <c:pt idx="5">
                  <c:v>5.3199818779999943E-2</c:v>
                </c:pt>
                <c:pt idx="6">
                  <c:v>-0.18696630490000021</c:v>
                </c:pt>
                <c:pt idx="7">
                  <c:v>-0.17239835760000011</c:v>
                </c:pt>
                <c:pt idx="8">
                  <c:v>-0.16236023240000022</c:v>
                </c:pt>
              </c:numCache>
            </c:numRef>
          </c:val>
        </c:ser>
        <c:ser>
          <c:idx val="0"/>
          <c:order val="2"/>
          <c:tx>
            <c:strRef>
              <c:f>KAP27POP!$V$18</c:f>
              <c:strCache>
                <c:ptCount val="1"/>
                <c:pt idx="0">
                  <c:v>3000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KAP27POP!$R$19:$R$27</c:f>
              <c:strCache>
                <c:ptCount val="9"/>
                <c:pt idx="0">
                  <c:v>30K fast</c:v>
                </c:pt>
                <c:pt idx="1">
                  <c:v>100K fast</c:v>
                </c:pt>
                <c:pt idx="2">
                  <c:v>300K fast</c:v>
                </c:pt>
                <c:pt idx="3">
                  <c:v>30K med</c:v>
                </c:pt>
                <c:pt idx="4">
                  <c:v>100K med</c:v>
                </c:pt>
                <c:pt idx="5">
                  <c:v>300K med</c:v>
                </c:pt>
                <c:pt idx="6">
                  <c:v>30K slow</c:v>
                </c:pt>
                <c:pt idx="7">
                  <c:v>100K slow</c:v>
                </c:pt>
                <c:pt idx="8">
                  <c:v>300K slow</c:v>
                </c:pt>
              </c:strCache>
            </c:strRef>
          </c:cat>
          <c:val>
            <c:numRef>
              <c:f>KAP27POP!$V$19:$V$27</c:f>
              <c:numCache>
                <c:formatCode>General</c:formatCode>
                <c:ptCount val="9"/>
                <c:pt idx="0">
                  <c:v>0.33024223790000024</c:v>
                </c:pt>
                <c:pt idx="1">
                  <c:v>0.35849147020000022</c:v>
                </c:pt>
                <c:pt idx="2">
                  <c:v>0.41584381770000023</c:v>
                </c:pt>
                <c:pt idx="3">
                  <c:v>2.5535852470000033E-2</c:v>
                </c:pt>
                <c:pt idx="4">
                  <c:v>4.9238711720000036E-2</c:v>
                </c:pt>
                <c:pt idx="5">
                  <c:v>8.7695511440000026E-2</c:v>
                </c:pt>
                <c:pt idx="6">
                  <c:v>-0.1436137646</c:v>
                </c:pt>
                <c:pt idx="7">
                  <c:v>-0.1806690486000001</c:v>
                </c:pt>
                <c:pt idx="8">
                  <c:v>-0.18642769600000011</c:v>
                </c:pt>
              </c:numCache>
            </c:numRef>
          </c:val>
        </c:ser>
        <c:ser>
          <c:idx val="1"/>
          <c:order val="3"/>
          <c:tx>
            <c:strRef>
              <c:f>KAP27POP!$W$18</c:f>
              <c:strCache>
                <c:ptCount val="1"/>
                <c:pt idx="0">
                  <c:v>10000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KAP27POP!$R$19:$R$27</c:f>
              <c:strCache>
                <c:ptCount val="9"/>
                <c:pt idx="0">
                  <c:v>30K fast</c:v>
                </c:pt>
                <c:pt idx="1">
                  <c:v>100K fast</c:v>
                </c:pt>
                <c:pt idx="2">
                  <c:v>300K fast</c:v>
                </c:pt>
                <c:pt idx="3">
                  <c:v>30K med</c:v>
                </c:pt>
                <c:pt idx="4">
                  <c:v>100K med</c:v>
                </c:pt>
                <c:pt idx="5">
                  <c:v>300K med</c:v>
                </c:pt>
                <c:pt idx="6">
                  <c:v>30K slow</c:v>
                </c:pt>
                <c:pt idx="7">
                  <c:v>100K slow</c:v>
                </c:pt>
                <c:pt idx="8">
                  <c:v>300K slow</c:v>
                </c:pt>
              </c:strCache>
            </c:strRef>
          </c:cat>
          <c:val>
            <c:numRef>
              <c:f>KAP27POP!$W$19:$W$27</c:f>
              <c:numCache>
                <c:formatCode>General</c:formatCode>
                <c:ptCount val="9"/>
                <c:pt idx="0">
                  <c:v>0.33898940430000052</c:v>
                </c:pt>
                <c:pt idx="1">
                  <c:v>0.35266222220000021</c:v>
                </c:pt>
                <c:pt idx="2">
                  <c:v>0.36161600630000035</c:v>
                </c:pt>
                <c:pt idx="3">
                  <c:v>4.4477156960000007E-2</c:v>
                </c:pt>
                <c:pt idx="4">
                  <c:v>2.727711954000004E-2</c:v>
                </c:pt>
                <c:pt idx="5">
                  <c:v>6.5277080429999995E-2</c:v>
                </c:pt>
                <c:pt idx="6">
                  <c:v>-5.9061739410000064E-2</c:v>
                </c:pt>
                <c:pt idx="7">
                  <c:v>-0.1254204639</c:v>
                </c:pt>
                <c:pt idx="8">
                  <c:v>-0.16589440280000023</c:v>
                </c:pt>
              </c:numCache>
            </c:numRef>
          </c:val>
        </c:ser>
        <c:shape val="box"/>
        <c:axId val="159516544"/>
        <c:axId val="159518080"/>
        <c:axId val="39820800"/>
      </c:bar3DChart>
      <c:catAx>
        <c:axId val="159516544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80000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9518080"/>
        <c:crosses val="autoZero"/>
        <c:auto val="1"/>
        <c:lblAlgn val="ctr"/>
        <c:lblOffset val="100"/>
        <c:tickLblSkip val="1"/>
        <c:tickMarkSkip val="1"/>
        <c:noMultiLvlLbl val="1"/>
      </c:catAx>
      <c:valAx>
        <c:axId val="159518080"/>
        <c:scaling>
          <c:orientation val="minMax"/>
        </c:scaling>
        <c:axPos val="r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9516544"/>
        <c:crosses val="max"/>
        <c:crossBetween val="between"/>
      </c:valAx>
      <c:serAx>
        <c:axId val="39820800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900000" vert="horz"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9518080"/>
        <c:crosses val="autoZero"/>
        <c:tickLblSkip val="1"/>
        <c:tickMarkSkip val="1"/>
      </c:ser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8831017446348641"/>
          <c:y val="0.1561657512944819"/>
          <c:w val="0.72998137802607355"/>
          <c:h val="0.57471264367816366"/>
        </c:manualLayout>
      </c:layout>
      <c:scatterChart>
        <c:scatterStyle val="lineMarker"/>
        <c:ser>
          <c:idx val="0"/>
          <c:order val="0"/>
          <c:tx>
            <c:strRef>
              <c:f>Sheet1!$D$7</c:f>
              <c:strCache>
                <c:ptCount val="1"/>
                <c:pt idx="0">
                  <c:v>Pr(= Y's)</c:v>
                </c:pt>
              </c:strCache>
            </c:strRef>
          </c:tx>
          <c:spPr>
            <a:ln w="60362">
              <a:solidFill>
                <a:srgbClr val="FFFF00"/>
              </a:solidFill>
              <a:prstDash val="solid"/>
            </a:ln>
          </c:spPr>
          <c:marker>
            <c:symbol val="none"/>
          </c:marker>
          <c:xVal>
            <c:numRef>
              <c:f>Sheet1!$C$8:$C$15</c:f>
              <c:numCache>
                <c:formatCode>General</c:formatCode>
                <c:ptCount val="8"/>
                <c:pt idx="0">
                  <c:v>25</c:v>
                </c:pt>
                <c:pt idx="1">
                  <c:v>50</c:v>
                </c:pt>
                <c:pt idx="2">
                  <c:v>100</c:v>
                </c:pt>
                <c:pt idx="3">
                  <c:v>500</c:v>
                </c:pt>
                <c:pt idx="4">
                  <c:v>1000</c:v>
                </c:pt>
                <c:pt idx="5">
                  <c:v>2000</c:v>
                </c:pt>
                <c:pt idx="6">
                  <c:v>5000</c:v>
                </c:pt>
                <c:pt idx="7">
                  <c:v>10000</c:v>
                </c:pt>
              </c:numCache>
            </c:numRef>
          </c:xVal>
          <c:yVal>
            <c:numRef>
              <c:f>Sheet1!$D$8:$D$15</c:f>
              <c:numCache>
                <c:formatCode>General</c:formatCode>
                <c:ptCount val="8"/>
                <c:pt idx="0">
                  <c:v>0.91680625000000004</c:v>
                </c:pt>
                <c:pt idx="1">
                  <c:v>0.84053370003906258</c:v>
                </c:pt>
                <c:pt idx="2">
                  <c:v>0.70649690090135375</c:v>
                </c:pt>
                <c:pt idx="3">
                  <c:v>0.17601565886224682</c:v>
                </c:pt>
                <c:pt idx="4">
                  <c:v>3.0981512164710678E-2</c:v>
                </c:pt>
                <c:pt idx="5">
                  <c:v>9.5985409601210528E-4</c:v>
                </c:pt>
                <c:pt idx="6">
                  <c:v>2.8543883244273211E-8</c:v>
                </c:pt>
                <c:pt idx="7">
                  <c:v>8.1475327066270467E-16</c:v>
                </c:pt>
              </c:numCache>
            </c:numRef>
          </c:yVal>
        </c:ser>
        <c:axId val="115341184"/>
        <c:axId val="174391296"/>
      </c:scatterChart>
      <c:valAx>
        <c:axId val="115341184"/>
        <c:scaling>
          <c:logBase val="10"/>
          <c:orientation val="minMax"/>
          <c:max val="10000"/>
        </c:scaling>
        <c:axPos val="b"/>
        <c:title>
          <c:tx>
            <c:rich>
              <a:bodyPr/>
              <a:lstStyle/>
              <a:p>
                <a:pPr>
                  <a:defRPr sz="2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400" dirty="0"/>
                  <a:t>years since common ancestor</a:t>
                </a:r>
              </a:p>
            </c:rich>
          </c:tx>
          <c:layout>
            <c:manualLayout>
              <c:xMode val="edge"/>
              <c:yMode val="edge"/>
              <c:x val="0.3026344501055015"/>
              <c:y val="0.86307893503742994"/>
            </c:manualLayout>
          </c:layout>
          <c:spPr>
            <a:noFill/>
            <a:ln w="40242">
              <a:noFill/>
            </a:ln>
          </c:spPr>
        </c:title>
        <c:numFmt formatCode="General" sourceLinked="1"/>
        <c:tickLblPos val="nextTo"/>
        <c:spPr>
          <a:ln w="503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53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4391296"/>
        <c:crosses val="autoZero"/>
        <c:crossBetween val="midCat"/>
      </c:valAx>
      <c:valAx>
        <c:axId val="174391296"/>
        <c:scaling>
          <c:orientation val="minMax"/>
          <c:max val="1"/>
        </c:scaling>
        <c:axPos val="l"/>
        <c:majorGridlines>
          <c:spPr>
            <a:ln w="5030">
              <a:solidFill>
                <a:srgbClr val="FFFF99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/>
                  <a:t>Pr(identical Y types)</a:t>
                </a:r>
              </a:p>
            </c:rich>
          </c:tx>
          <c:layout>
            <c:manualLayout>
              <c:xMode val="edge"/>
              <c:yMode val="edge"/>
              <c:x val="2.2118135968298078E-2"/>
              <c:y val="9.1361381814314649E-2"/>
            </c:manualLayout>
          </c:layout>
          <c:spPr>
            <a:noFill/>
            <a:ln w="40242">
              <a:noFill/>
            </a:ln>
          </c:spPr>
        </c:title>
        <c:numFmt formatCode="0%" sourceLinked="0"/>
        <c:tickLblPos val="nextTo"/>
        <c:spPr>
          <a:ln w="503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218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5341184"/>
        <c:crosses val="autoZero"/>
        <c:crossBetween val="midCat"/>
      </c:valAx>
      <c:spPr>
        <a:solidFill>
          <a:srgbClr val="000080"/>
        </a:solidFill>
        <a:ln w="20121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5030">
      <a:solidFill>
        <a:srgbClr val="000000"/>
      </a:solidFill>
      <a:prstDash val="solid"/>
    </a:ln>
  </c:spPr>
  <c:txPr>
    <a:bodyPr/>
    <a:lstStyle/>
    <a:p>
      <a:pPr>
        <a:defRPr sz="1584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BA04C-BB56-4564-9E59-7D3A6279F0F5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D9E55-E77B-4E21-897A-BBEA730339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6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266F637-2793-47CD-B761-EBA31939594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n&lt;5000</a:t>
            </a:r>
            <a:r>
              <a:rPr lang="en-US" baseline="0" dirty="0" smtClean="0"/>
              <a:t>, a “confidence interval”, e.g. </a:t>
            </a:r>
            <a:r>
              <a:rPr lang="en-US" dirty="0" smtClean="0"/>
              <a:t>1.65/n proponent, is in the absurd</a:t>
            </a:r>
            <a:r>
              <a:rPr lang="en-US" baseline="0" dirty="0" smtClean="0"/>
              <a:t> position</a:t>
            </a:r>
            <a:r>
              <a:rPr lang="en-US" dirty="0" smtClean="0"/>
              <a:t> suggesting that the matching probability to a new type is significantly less than the above.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linear</a:t>
            </a:r>
            <a:r>
              <a:rPr lang="en-US" baseline="0" dirty="0" smtClean="0"/>
              <a:t> deductive organization </a:t>
            </a:r>
            <a:r>
              <a:rPr lang="en-US" i="1" baseline="0" dirty="0" smtClean="0"/>
              <a:t>justifies</a:t>
            </a:r>
            <a:r>
              <a:rPr lang="en-US" i="0" baseline="0" dirty="0" smtClean="0"/>
              <a:t> the claims or recommended method.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linear</a:t>
            </a:r>
            <a:r>
              <a:rPr lang="en-US" baseline="0" dirty="0" smtClean="0"/>
              <a:t> deductive organization </a:t>
            </a:r>
            <a:r>
              <a:rPr lang="en-US" i="1" baseline="0" dirty="0" smtClean="0"/>
              <a:t>justifies</a:t>
            </a:r>
            <a:r>
              <a:rPr lang="en-US" i="0" baseline="0" dirty="0" smtClean="0"/>
              <a:t> the claims or recommended method.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4C30B-5868-42CA-A244-88D94B11433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Starting point;</a:t>
            </a:r>
            <a:r>
              <a:rPr lang="en-US" baseline="0" dirty="0" smtClean="0"/>
              <a:t> walk before you can run. Wrong: see my poster.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With tacit agreement</a:t>
            </a:r>
            <a:r>
              <a:rPr lang="en-US" baseline="0" dirty="0" smtClean="0"/>
              <a:t> of </a:t>
            </a:r>
            <a:r>
              <a:rPr lang="en-US" baseline="0" smtClean="0"/>
              <a:t>the referee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</a:t>
            </a:r>
            <a:r>
              <a:rPr lang="en-US" baseline="0" dirty="0" smtClean="0"/>
              <a:t> don’t draw conclusion from or publish dead-ends.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“my example” – and noted it as mine. Hence they write as if my</a:t>
            </a:r>
            <a:r>
              <a:rPr lang="en-US" baseline="0" dirty="0" smtClean="0"/>
              <a:t> paper includes it’s own disproof! Shouldn’t that thought ring an alarm, suggest re-reading more carefully?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</a:t>
            </a:r>
            <a:r>
              <a:rPr lang="en-US" baseline="0" dirty="0" smtClean="0"/>
              <a:t> co-authors &amp; referee don’t care. This is not a paper about mathematics, just untutored opinions. If they don’t take their paper seriously – and they didn’t; it’s just a pastiche with no concern about consistency or collaboration – we should not either.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2/22/2014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3399"/>
            </a:gs>
            <a:gs pos="100000">
              <a:srgbClr val="333399">
                <a:gamma/>
                <a:shade val="2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2/22/2014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tags" Target="../tags/tag7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tags" Target="../tags/tag9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5.wav"/><Relationship Id="rId1" Type="http://schemas.openxmlformats.org/officeDocument/2006/relationships/tags" Target="../tags/tag10.xml"/><Relationship Id="rId5" Type="http://schemas.openxmlformats.org/officeDocument/2006/relationships/image" Target="../media/image15.png"/><Relationship Id="rId4" Type="http://schemas.openxmlformats.org/officeDocument/2006/relationships/chart" Target="../charts/char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W:\meetings\yhrd\2010\record\RareHaplotypes524-0.wav" TargetMode="External"/><Relationship Id="rId1" Type="http://schemas.openxmlformats.org/officeDocument/2006/relationships/tags" Target="../tags/tag11.xml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6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97-2003_Worksheet2.xls"/><Relationship Id="rId4" Type="http://schemas.openxmlformats.org/officeDocument/2006/relationships/oleObject" Target="../embeddings/Microsoft_Office_Excel_97-2003_Worksheet1.xls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2" name="Rectangle 1056"/>
          <p:cNvSpPr>
            <a:spLocks noGrp="1" noChangeArrowheads="1"/>
          </p:cNvSpPr>
          <p:nvPr>
            <p:ph type="ctrTitle"/>
          </p:nvPr>
        </p:nvSpPr>
        <p:spPr>
          <a:xfrm>
            <a:off x="773113" y="1425575"/>
            <a:ext cx="7772400" cy="1470025"/>
          </a:xfrm>
        </p:spPr>
        <p:txBody>
          <a:bodyPr/>
          <a:lstStyle/>
          <a:p>
            <a:r>
              <a:rPr lang="en-US" sz="4000" dirty="0" smtClean="0"/>
              <a:t>Evidentiary strength </a:t>
            </a:r>
            <a:r>
              <a:rPr lang="en-US" sz="4000" dirty="0"/>
              <a:t>of </a:t>
            </a:r>
            <a:r>
              <a:rPr lang="en-US" sz="4000" dirty="0" smtClean="0"/>
              <a:t>a </a:t>
            </a:r>
            <a:r>
              <a:rPr lang="en-US" sz="4000" dirty="0"/>
              <a:t>rare </a:t>
            </a:r>
            <a:r>
              <a:rPr lang="en-US" sz="4000" dirty="0" err="1"/>
              <a:t>haplotype</a:t>
            </a:r>
            <a:r>
              <a:rPr lang="en-US" sz="4000" dirty="0"/>
              <a:t> </a:t>
            </a:r>
            <a:r>
              <a:rPr lang="en-US" sz="4000" dirty="0" smtClean="0"/>
              <a:t>match: </a:t>
            </a:r>
            <a:br>
              <a:rPr lang="en-US" sz="4000" dirty="0" smtClean="0"/>
            </a:br>
            <a:r>
              <a:rPr lang="en-US" sz="4000" dirty="0" smtClean="0">
                <a:solidFill>
                  <a:srgbClr val="FFFF00"/>
                </a:solidFill>
              </a:rPr>
              <a:t>What is the right number?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58434" name="Rectangle 1058"/>
          <p:cNvSpPr>
            <a:spLocks noGrp="1" noChangeArrowheads="1"/>
          </p:cNvSpPr>
          <p:nvPr>
            <p:ph type="subTitle" idx="1"/>
          </p:nvPr>
        </p:nvSpPr>
        <p:spPr>
          <a:xfrm>
            <a:off x="1051360" y="3480747"/>
            <a:ext cx="6934200" cy="1448605"/>
          </a:xfrm>
          <a:noFill/>
          <a:ln/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n-US" sz="2800" dirty="0"/>
              <a:t>Charles Brenner, PhD</a:t>
            </a:r>
          </a:p>
          <a:p>
            <a:pPr algn="l">
              <a:lnSpc>
                <a:spcPct val="90000"/>
              </a:lnSpc>
            </a:pPr>
            <a:r>
              <a:rPr lang="en-US" sz="2800" dirty="0"/>
              <a:t>DNA·VIEW and UC Berkeley Public </a:t>
            </a:r>
            <a:r>
              <a:rPr lang="en-US" sz="2800" dirty="0" smtClean="0"/>
              <a:t>Health</a:t>
            </a:r>
          </a:p>
          <a:p>
            <a:pPr algn="l">
              <a:lnSpc>
                <a:spcPct val="90000"/>
              </a:lnSpc>
            </a:pPr>
            <a:r>
              <a:rPr lang="en-US" sz="2800" dirty="0" smtClean="0"/>
              <a:t>www.dna-view.com     cbrenner@berkeley.edu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0551" y="5145137"/>
            <a:ext cx="7977906" cy="1015663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514350" algn="l"/>
                <a:tab pos="2571750" algn="l"/>
              </a:tabLst>
            </a:pPr>
            <a:r>
              <a:rPr lang="en-US" sz="2000" dirty="0" smtClean="0"/>
              <a:t>[FP]	Brenner CH (2010)	</a:t>
            </a:r>
            <a:r>
              <a:rPr lang="en-US" sz="2000" dirty="0" smtClean="0">
                <a:solidFill>
                  <a:schemeClr val="tx1">
                    <a:lumMod val="90000"/>
                  </a:schemeClr>
                </a:solidFill>
                <a:latin typeface="+mn-lt"/>
              </a:rPr>
              <a:t>Fundamental problem of forensic mathematics –		The evidential value of a rare haplotype</a:t>
            </a:r>
          </a:p>
          <a:p>
            <a:pPr>
              <a:tabLst>
                <a:tab pos="514350" algn="l"/>
                <a:tab pos="2571750" algn="l"/>
              </a:tabLst>
            </a:pPr>
            <a:r>
              <a:rPr lang="en-US" sz="2000" dirty="0" smtClean="0"/>
              <a:t>	Forensic Sci. Int. Genet. </a:t>
            </a:r>
            <a:r>
              <a:rPr lang="en-US" sz="2000" b="1" dirty="0" smtClean="0"/>
              <a:t>4</a:t>
            </a:r>
            <a:r>
              <a:rPr lang="en-US" sz="2000" dirty="0" smtClean="0"/>
              <a:t> 281–291 </a:t>
            </a:r>
            <a:endParaRPr lang="en-US" sz="2000" dirty="0"/>
          </a:p>
        </p:txBody>
      </p:sp>
    </p:spTree>
  </p:cSld>
  <p:clrMapOvr>
    <a:masterClrMapping/>
  </p:clrMapOvr>
  <p:transition advTm="3156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Pr(match) – analysis</a:t>
            </a:r>
          </a:p>
        </p:txBody>
      </p:sp>
      <p:pic>
        <p:nvPicPr>
          <p:cNvPr id="5" name="Picture 4" descr="82329_mr_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6228" y="2267712"/>
            <a:ext cx="1547772" cy="2205434"/>
          </a:xfrm>
          <a:prstGeom prst="rect">
            <a:avLst/>
          </a:prstGeom>
        </p:spPr>
      </p:pic>
      <p:sp>
        <p:nvSpPr>
          <p:cNvPr id="475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061886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Construct the </a:t>
            </a:r>
            <a:r>
              <a:rPr lang="en-US" sz="2800" i="1" dirty="0" err="1"/>
              <a:t>ExtendedDatabase</a:t>
            </a:r>
            <a:r>
              <a:rPr lang="en-US" sz="2800" i="1" dirty="0"/>
              <a:t> </a:t>
            </a:r>
            <a:r>
              <a:rPr lang="en-US" sz="2800" dirty="0"/>
              <a:t>of size </a:t>
            </a:r>
            <a:r>
              <a:rPr lang="en-US" sz="2800" i="1" dirty="0"/>
              <a:t>n</a:t>
            </a:r>
            <a:r>
              <a:rPr lang="en-US" sz="2800" dirty="0"/>
              <a:t> by including the crime stain </a:t>
            </a:r>
            <a:r>
              <a:rPr lang="en-US" sz="2800" dirty="0" smtClean="0">
                <a:solidFill>
                  <a:schemeClr val="tx2"/>
                </a:solidFill>
              </a:rPr>
              <a:t>S</a:t>
            </a:r>
            <a:r>
              <a:rPr lang="en-US" sz="2800" dirty="0" smtClean="0"/>
              <a:t> (</a:t>
            </a:r>
            <a:r>
              <a:rPr lang="en-US" sz="2800" i="1" dirty="0" smtClean="0"/>
              <a:t>condition </a:t>
            </a:r>
            <a:r>
              <a:rPr lang="en-US" sz="2800" dirty="0" smtClean="0"/>
              <a:t>on </a:t>
            </a:r>
            <a:r>
              <a:rPr lang="en-US" sz="2800" dirty="0" smtClean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800" dirty="0" smtClean="0">
                <a:cs typeface="Times New Roman" pitchFamily="18" charset="0"/>
              </a:rPr>
              <a:t>).</a:t>
            </a:r>
            <a:endParaRPr lang="en-US" sz="2800" dirty="0"/>
          </a:p>
          <a:p>
            <a:pPr lvl="1">
              <a:lnSpc>
                <a:spcPct val="80000"/>
              </a:lnSpc>
            </a:pPr>
            <a:r>
              <a:rPr lang="en-US" sz="2400" dirty="0"/>
              <a:t> </a:t>
            </a:r>
            <a:r>
              <a:rPr lang="en-US" sz="2400" dirty="0" err="1"/>
              <a:t>ExtendedDatabase</a:t>
            </a:r>
            <a:r>
              <a:rPr lang="en-US" sz="2400" dirty="0"/>
              <a:t> has </a:t>
            </a:r>
            <a:r>
              <a:rPr lang="el-GR" sz="2400" i="1" dirty="0" smtClean="0"/>
              <a:t>α</a:t>
            </a:r>
            <a:r>
              <a:rPr lang="en-US" sz="2400" dirty="0" smtClean="0"/>
              <a:t> </a:t>
            </a:r>
            <a:r>
              <a:rPr lang="en-US" sz="2400" dirty="0">
                <a:cs typeface="Times New Roman" pitchFamily="18" charset="0"/>
              </a:rPr>
              <a:t>≈ </a:t>
            </a: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>
                <a:cs typeface="Times New Roman" pitchFamily="18" charset="0"/>
              </a:rPr>
              <a:t>n singletons:</a:t>
            </a:r>
          </a:p>
          <a:p>
            <a:pPr lvl="1" algn="ctr">
              <a:lnSpc>
                <a:spcPct val="80000"/>
              </a:lnSpc>
              <a:buFontTx/>
              <a:buNone/>
            </a:pPr>
            <a:r>
              <a:rPr lang="en-US" sz="2400" dirty="0">
                <a:cs typeface="Times New Roman" pitchFamily="18" charset="0"/>
              </a:rPr>
              <a:t>    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400" dirty="0">
                <a:cs typeface="Times New Roman" pitchFamily="18" charset="0"/>
              </a:rPr>
              <a:t>=S</a:t>
            </a:r>
            <a:r>
              <a:rPr lang="en-US" sz="2400" baseline="-25000" dirty="0">
                <a:cs typeface="Times New Roman" pitchFamily="18" charset="0"/>
              </a:rPr>
              <a:t>0</a:t>
            </a:r>
            <a:r>
              <a:rPr lang="en-US" sz="2400" dirty="0">
                <a:cs typeface="Times New Roman" pitchFamily="18" charset="0"/>
              </a:rPr>
              <a:t>, S</a:t>
            </a:r>
            <a:r>
              <a:rPr lang="en-US" sz="2400" baseline="-25000" dirty="0">
                <a:cs typeface="Times New Roman" pitchFamily="18" charset="0"/>
              </a:rPr>
              <a:t>1</a:t>
            </a:r>
            <a:r>
              <a:rPr lang="en-US" sz="2400" dirty="0">
                <a:cs typeface="Times New Roman" pitchFamily="18" charset="0"/>
              </a:rPr>
              <a:t>, S</a:t>
            </a:r>
            <a:r>
              <a:rPr lang="en-US" sz="2400" baseline="-25000" dirty="0">
                <a:cs typeface="Times New Roman" pitchFamily="18" charset="0"/>
              </a:rPr>
              <a:t>2</a:t>
            </a:r>
            <a:r>
              <a:rPr lang="en-US" sz="2400" dirty="0">
                <a:cs typeface="Times New Roman" pitchFamily="18" charset="0"/>
              </a:rPr>
              <a:t>, S</a:t>
            </a:r>
            <a:r>
              <a:rPr lang="en-US" sz="2400" baseline="-25000" dirty="0">
                <a:cs typeface="Times New Roman" pitchFamily="18" charset="0"/>
              </a:rPr>
              <a:t>3</a:t>
            </a:r>
            <a:r>
              <a:rPr lang="en-US" sz="2400" dirty="0">
                <a:cs typeface="Times New Roman" pitchFamily="18" charset="0"/>
              </a:rPr>
              <a:t>, …, </a:t>
            </a:r>
            <a:r>
              <a:rPr lang="en-US" sz="2400" dirty="0" smtClean="0">
                <a:cs typeface="Times New Roman" pitchFamily="18" charset="0"/>
              </a:rPr>
              <a:t>S</a:t>
            </a:r>
            <a:r>
              <a:rPr lang="el-GR" sz="2400" baseline="-25000" dirty="0" smtClean="0">
                <a:cs typeface="Times New Roman" pitchFamily="18" charset="0"/>
              </a:rPr>
              <a:t>α</a:t>
            </a:r>
            <a:r>
              <a:rPr lang="en-US" sz="2400" baseline="-25000" dirty="0" smtClean="0">
                <a:cs typeface="Times New Roman" pitchFamily="18" charset="0"/>
              </a:rPr>
              <a:t>-1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800" dirty="0">
                <a:cs typeface="Times New Roman" pitchFamily="18" charset="0"/>
              </a:rPr>
              <a:t>Innocent suspect arrested, with </a:t>
            </a:r>
            <a:r>
              <a:rPr lang="en-US" sz="2800" dirty="0" err="1">
                <a:cs typeface="Times New Roman" pitchFamily="18" charset="0"/>
              </a:rPr>
              <a:t>haplotype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cs typeface="Times New Roman" pitchFamily="18" charset="0"/>
              </a:rPr>
              <a:t>We want Pr(match) = Pr(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800" dirty="0">
                <a:cs typeface="Times New Roman" pitchFamily="18" charset="0"/>
              </a:rPr>
              <a:t>=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800" dirty="0" smtClean="0">
                <a:cs typeface="Times New Roman" pitchFamily="18" charset="0"/>
              </a:rPr>
              <a:t>).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cs typeface="Times New Roman" pitchFamily="18" charset="0"/>
              </a:rPr>
              <a:t>Modeling assumption: No information from type. </a:t>
            </a:r>
            <a:endParaRPr lang="en-US" sz="2400" dirty="0">
              <a:cs typeface="Times New Roman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>
                <a:cs typeface="Times New Roman" pitchFamily="18" charset="0"/>
              </a:rPr>
              <a:t>Same as Pr(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400" dirty="0">
                <a:cs typeface="Times New Roman" pitchFamily="18" charset="0"/>
              </a:rPr>
              <a:t>=S</a:t>
            </a:r>
            <a:r>
              <a:rPr lang="en-US" sz="2400" i="1" baseline="-25000" dirty="0">
                <a:cs typeface="Times New Roman" pitchFamily="18" charset="0"/>
              </a:rPr>
              <a:t>i</a:t>
            </a:r>
            <a:r>
              <a:rPr lang="en-US" sz="2400" dirty="0">
                <a:cs typeface="Times New Roman" pitchFamily="18" charset="0"/>
              </a:rPr>
              <a:t>) for any </a:t>
            </a:r>
            <a:r>
              <a:rPr lang="en-US" sz="2400" i="1" dirty="0" err="1">
                <a:cs typeface="Times New Roman" pitchFamily="18" charset="0"/>
              </a:rPr>
              <a:t>i</a:t>
            </a:r>
            <a:r>
              <a:rPr lang="en-US" sz="2400" dirty="0">
                <a:cs typeface="Times New Roman" pitchFamily="18" charset="0"/>
              </a:rPr>
              <a:t>. (Same information/evidence, so same probability</a:t>
            </a:r>
            <a:r>
              <a:rPr lang="en-US" sz="2400" dirty="0" smtClean="0">
                <a:cs typeface="Times New Roman" pitchFamily="18" charset="0"/>
              </a:rPr>
              <a:t>)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>
                <a:cs typeface="Times New Roman" pitchFamily="18" charset="0"/>
              </a:rPr>
              <a:t>Same </a:t>
            </a:r>
            <a:r>
              <a:rPr lang="en-US" sz="2000" dirty="0" err="1" smtClean="0">
                <a:cs typeface="Times New Roman" pitchFamily="18" charset="0"/>
              </a:rPr>
              <a:t>unrelatedness</a:t>
            </a:r>
            <a:r>
              <a:rPr lang="en-US" sz="2000" dirty="0" smtClean="0">
                <a:cs typeface="Times New Roman" pitchFamily="18" charset="0"/>
              </a:rPr>
              <a:t> to innocent suspect.</a:t>
            </a:r>
            <a:endParaRPr lang="en-US" sz="20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800" dirty="0">
                <a:cs typeface="Times New Roman" pitchFamily="18" charset="0"/>
              </a:rPr>
              <a:t>Obtain in 3 steps.</a:t>
            </a:r>
            <a:endParaRPr lang="el-GR" sz="2800" baseline="-25000" dirty="0"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796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5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5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5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5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5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5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5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5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5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5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5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5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5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5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5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5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5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5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5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75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5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3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-1025913" y="1784195"/>
            <a:ext cx="512956" cy="2141034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97491"/>
            <a:ext cx="7772400" cy="1143000"/>
          </a:xfrm>
        </p:spPr>
        <p:txBody>
          <a:bodyPr/>
          <a:lstStyle/>
          <a:p>
            <a:r>
              <a:rPr lang="en-US"/>
              <a:t>Pr(match) – 3 part calculation</a:t>
            </a:r>
          </a:p>
        </p:txBody>
      </p:sp>
      <p:graphicFrame>
        <p:nvGraphicFramePr>
          <p:cNvPr id="476207" name="Group 47"/>
          <p:cNvGraphicFramePr>
            <a:graphicFrameLocks noGrp="1"/>
          </p:cNvGraphicFramePr>
          <p:nvPr>
            <p:ph sz="half" idx="2"/>
          </p:nvPr>
        </p:nvGraphicFramePr>
        <p:xfrm>
          <a:off x="371475" y="1416111"/>
          <a:ext cx="7467600" cy="2286000"/>
        </p:xfrm>
        <a:graphic>
          <a:graphicData uri="http://schemas.openxmlformats.org/drawingml/2006/table">
            <a:tbl>
              <a:tblPr/>
              <a:tblGrid>
                <a:gridCol w="609600"/>
                <a:gridCol w="4191000"/>
                <a:gridCol w="26670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is in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Extended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atabase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Pr(A)=1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=S</a:t>
                      </a:r>
                      <a:r>
                        <a:rPr kumimoji="0" lang="en-US" sz="28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for some singleton S</a:t>
                      </a:r>
                      <a:r>
                        <a:rPr kumimoji="0" lang="en-US" sz="28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in the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Extended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atabase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Pr(B|A)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≤</a:t>
                      </a: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(=S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 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Pr(C|B&amp;A)=1/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6199" name="Text Box 39"/>
          <p:cNvSpPr txBox="1">
            <a:spLocks noChangeArrowheads="1"/>
          </p:cNvSpPr>
          <p:nvPr/>
        </p:nvSpPr>
        <p:spPr bwMode="auto">
          <a:xfrm>
            <a:off x="2701303" y="4883314"/>
            <a:ext cx="6244989" cy="1114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 anchor="b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Pr(C)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=Pr(C&amp;B&amp;A)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en-US" sz="2400" dirty="0">
                <a:solidFill>
                  <a:schemeClr val="tx1"/>
                </a:solidFill>
              </a:rPr>
              <a:t>           =Pr(C|B&amp;A)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·</a:t>
            </a:r>
            <a:r>
              <a:rPr lang="en-US" sz="2400" dirty="0">
                <a:solidFill>
                  <a:schemeClr val="tx1"/>
                </a:solidFill>
              </a:rPr>
              <a:t>Pr(B|A)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·</a:t>
            </a:r>
            <a:r>
              <a:rPr lang="en-US" sz="2400" dirty="0">
                <a:solidFill>
                  <a:schemeClr val="tx1"/>
                </a:solidFill>
              </a:rPr>
              <a:t>Pr(A) 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≤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(1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−</a:t>
            </a:r>
            <a:r>
              <a:rPr lang="el-GR" sz="32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κ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)/</a:t>
            </a:r>
            <a:r>
              <a:rPr lang="en-US" sz="3200" i="1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n</a:t>
            </a:r>
            <a:r>
              <a:rPr lang="en-US" sz="2400" i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en-US" sz="2400" i="1" dirty="0"/>
          </a:p>
        </p:txBody>
      </p:sp>
      <p:sp>
        <p:nvSpPr>
          <p:cNvPr id="476201" name="Text Box 41"/>
          <p:cNvSpPr txBox="1">
            <a:spLocks noChangeArrowheads="1"/>
          </p:cNvSpPr>
          <p:nvPr/>
        </p:nvSpPr>
        <p:spPr bwMode="auto">
          <a:xfrm>
            <a:off x="1050925" y="720786"/>
            <a:ext cx="5491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b">
            <a:spAutoFit/>
          </a:bodyPr>
          <a:lstStyle/>
          <a:p>
            <a:r>
              <a:rPr lang="en-US" sz="2800">
                <a:solidFill>
                  <a:srgbClr val="FFFF66"/>
                </a:solidFill>
              </a:rPr>
              <a:t>Assume </a:t>
            </a:r>
            <a:r>
              <a:rPr lang="en-US" sz="2800">
                <a:solidFill>
                  <a:schemeClr val="tx2"/>
                </a:solidFill>
              </a:rPr>
              <a:t>T</a:t>
            </a:r>
            <a:r>
              <a:rPr lang="en-US" sz="2800">
                <a:solidFill>
                  <a:srgbClr val="FFFF66"/>
                </a:solidFill>
              </a:rPr>
              <a:t> is type of innocent suspect</a:t>
            </a:r>
          </a:p>
        </p:txBody>
      </p:sp>
      <p:grpSp>
        <p:nvGrpSpPr>
          <p:cNvPr id="3" name="Group 7"/>
          <p:cNvGrpSpPr/>
          <p:nvPr/>
        </p:nvGrpSpPr>
        <p:grpSpPr>
          <a:xfrm>
            <a:off x="7943850" y="2282886"/>
            <a:ext cx="843150" cy="1428750"/>
            <a:chOff x="7943850" y="3543300"/>
            <a:chExt cx="843150" cy="1428750"/>
          </a:xfrm>
        </p:grpSpPr>
        <p:sp>
          <p:nvSpPr>
            <p:cNvPr id="6" name="Right Brace 5"/>
            <p:cNvSpPr/>
            <p:nvPr/>
          </p:nvSpPr>
          <p:spPr bwMode="auto">
            <a:xfrm>
              <a:off x="7943850" y="3543300"/>
              <a:ext cx="238125" cy="1428750"/>
            </a:xfrm>
            <a:prstGeom prst="rightBrace">
              <a:avLst/>
            </a:pr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43875" y="3990975"/>
              <a:ext cx="64312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C000"/>
                  </a:solidFill>
                </a:rPr>
                <a:t>1/</a:t>
              </a:r>
              <a:r>
                <a:rPr lang="en-US" sz="2800" i="1" dirty="0" smtClean="0">
                  <a:solidFill>
                    <a:srgbClr val="FFC000"/>
                  </a:solidFill>
                </a:rPr>
                <a:t>n</a:t>
              </a:r>
              <a:endParaRPr lang="en-US" i="1" dirty="0">
                <a:solidFill>
                  <a:srgbClr val="FFC000"/>
                </a:solidFill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853" y="3883234"/>
            <a:ext cx="2364613" cy="177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2199502" y="3954162"/>
            <a:ext cx="3095719" cy="384721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900" dirty="0" smtClean="0"/>
              <a:t>reference sample </a:t>
            </a:r>
            <a:r>
              <a:rPr lang="en-US" sz="1900" b="1" dirty="0" smtClean="0">
                <a:solidFill>
                  <a:srgbClr val="FFC000"/>
                </a:solidFill>
              </a:rPr>
              <a:t>D</a:t>
            </a:r>
            <a:r>
              <a:rPr lang="en-US" sz="1900" dirty="0" smtClean="0"/>
              <a:t> of </a:t>
            </a:r>
            <a:r>
              <a:rPr lang="en-US" sz="1900" i="1" dirty="0" smtClean="0"/>
              <a:t>n</a:t>
            </a:r>
            <a:r>
              <a:rPr lang="en-US" sz="1900" dirty="0" smtClean="0"/>
              <a:t> types</a:t>
            </a:r>
            <a:endParaRPr lang="en-US" sz="19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1618734" y="4427838"/>
            <a:ext cx="2462129" cy="384721"/>
            <a:chOff x="1618734" y="4427838"/>
            <a:chExt cx="2462129" cy="384721"/>
          </a:xfrm>
        </p:grpSpPr>
        <p:sp>
          <p:nvSpPr>
            <p:cNvPr id="14" name="TextBox 13"/>
            <p:cNvSpPr txBox="1"/>
            <p:nvPr/>
          </p:nvSpPr>
          <p:spPr>
            <a:xfrm>
              <a:off x="2463112" y="4427838"/>
              <a:ext cx="1617751" cy="384721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900" dirty="0" smtClean="0"/>
                <a:t>non-singletons</a:t>
              </a:r>
              <a:endParaRPr lang="en-US" sz="1900" dirty="0"/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1618734" y="4576120"/>
              <a:ext cx="895865" cy="144161"/>
            </a:xfrm>
            <a:custGeom>
              <a:avLst/>
              <a:gdLst>
                <a:gd name="connsiteX0" fmla="*/ 852616 w 852616"/>
                <a:gd name="connsiteY0" fmla="*/ 20594 h 144161"/>
                <a:gd name="connsiteX1" fmla="*/ 518984 w 852616"/>
                <a:gd name="connsiteY1" fmla="*/ 20594 h 144161"/>
                <a:gd name="connsiteX2" fmla="*/ 0 w 852616"/>
                <a:gd name="connsiteY2" fmla="*/ 144161 h 14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616" h="144161">
                  <a:moveTo>
                    <a:pt x="852616" y="20594"/>
                  </a:moveTo>
                  <a:cubicBezTo>
                    <a:pt x="756851" y="10297"/>
                    <a:pt x="661087" y="0"/>
                    <a:pt x="518984" y="20594"/>
                  </a:cubicBezTo>
                  <a:cubicBezTo>
                    <a:pt x="376881" y="41188"/>
                    <a:pt x="188440" y="92674"/>
                    <a:pt x="0" y="144161"/>
                  </a:cubicBezTo>
                </a:path>
              </a:pathLst>
            </a:custGeom>
            <a:noFill/>
            <a:ln w="38100" cap="flat" cmpd="sng" algn="ctr">
              <a:solidFill>
                <a:schemeClr val="bg1">
                  <a:lumMod val="95000"/>
                  <a:lumOff val="5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 vert="horz" wrap="square" lIns="92075" tIns="46038" rIns="92075" bIns="46038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400" b="0" i="0" u="none" strike="noStrike" cap="none" normalizeH="0" baseline="-2500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93688" y="5334000"/>
            <a:ext cx="1428750" cy="916061"/>
            <a:chOff x="293688" y="5334000"/>
            <a:chExt cx="1428750" cy="916061"/>
          </a:xfrm>
        </p:grpSpPr>
        <p:sp>
          <p:nvSpPr>
            <p:cNvPr id="16" name="TextBox 15"/>
            <p:cNvSpPr txBox="1"/>
            <p:nvPr/>
          </p:nvSpPr>
          <p:spPr>
            <a:xfrm>
              <a:off x="378939" y="5865340"/>
              <a:ext cx="1170513" cy="384721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900" dirty="0" smtClean="0"/>
                <a:t>singletons</a:t>
              </a:r>
              <a:endParaRPr lang="en-US" sz="1900" dirty="0"/>
            </a:p>
          </p:txBody>
        </p:sp>
        <p:sp>
          <p:nvSpPr>
            <p:cNvPr id="20" name="Freeform 19"/>
            <p:cNvSpPr/>
            <p:nvPr/>
          </p:nvSpPr>
          <p:spPr bwMode="auto">
            <a:xfrm>
              <a:off x="293688" y="5334000"/>
              <a:ext cx="163512" cy="600075"/>
            </a:xfrm>
            <a:custGeom>
              <a:avLst/>
              <a:gdLst>
                <a:gd name="connsiteX0" fmla="*/ 163512 w 163512"/>
                <a:gd name="connsiteY0" fmla="*/ 600075 h 600075"/>
                <a:gd name="connsiteX1" fmla="*/ 11112 w 163512"/>
                <a:gd name="connsiteY1" fmla="*/ 185738 h 600075"/>
                <a:gd name="connsiteX2" fmla="*/ 96837 w 163512"/>
                <a:gd name="connsiteY2" fmla="*/ 0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512" h="600075">
                  <a:moveTo>
                    <a:pt x="163512" y="600075"/>
                  </a:moveTo>
                  <a:cubicBezTo>
                    <a:pt x="92868" y="442912"/>
                    <a:pt x="22224" y="285750"/>
                    <a:pt x="11112" y="185738"/>
                  </a:cubicBezTo>
                  <a:cubicBezTo>
                    <a:pt x="0" y="85726"/>
                    <a:pt x="48418" y="42863"/>
                    <a:pt x="96837" y="0"/>
                  </a:cubicBezTo>
                </a:path>
              </a:pathLst>
            </a:custGeom>
            <a:noFill/>
            <a:ln w="571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2075" tIns="46038" rIns="92075" bIns="46038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1338263" y="5472113"/>
              <a:ext cx="384175" cy="428625"/>
            </a:xfrm>
            <a:custGeom>
              <a:avLst/>
              <a:gdLst>
                <a:gd name="connsiteX0" fmla="*/ 0 w 384175"/>
                <a:gd name="connsiteY0" fmla="*/ 428625 h 428625"/>
                <a:gd name="connsiteX1" fmla="*/ 333375 w 384175"/>
                <a:gd name="connsiteY1" fmla="*/ 166687 h 428625"/>
                <a:gd name="connsiteX2" fmla="*/ 304800 w 38417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4175" h="428625">
                  <a:moveTo>
                    <a:pt x="0" y="428625"/>
                  </a:moveTo>
                  <a:cubicBezTo>
                    <a:pt x="141287" y="333374"/>
                    <a:pt x="282575" y="238124"/>
                    <a:pt x="333375" y="166687"/>
                  </a:cubicBezTo>
                  <a:cubicBezTo>
                    <a:pt x="384175" y="95250"/>
                    <a:pt x="344487" y="47625"/>
                    <a:pt x="304800" y="0"/>
                  </a:cubicBezTo>
                </a:path>
              </a:pathLst>
            </a:custGeom>
            <a:noFill/>
            <a:ln w="571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2075" tIns="46038" rIns="92075" bIns="46038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9" name="Rectangle 28"/>
          <p:cNvSpPr/>
          <p:nvPr/>
        </p:nvSpPr>
        <p:spPr bwMode="auto">
          <a:xfrm>
            <a:off x="1895475" y="3919538"/>
            <a:ext cx="161925" cy="228600"/>
          </a:xfrm>
          <a:prstGeom prst="rect">
            <a:avLst/>
          </a:prstGeom>
          <a:solidFill>
            <a:srgbClr val="17171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Freeform 29"/>
          <p:cNvSpPr/>
          <p:nvPr/>
        </p:nvSpPr>
        <p:spPr bwMode="auto">
          <a:xfrm>
            <a:off x="1733550" y="4057650"/>
            <a:ext cx="223838" cy="214313"/>
          </a:xfrm>
          <a:custGeom>
            <a:avLst/>
            <a:gdLst>
              <a:gd name="connsiteX0" fmla="*/ 176213 w 176213"/>
              <a:gd name="connsiteY0" fmla="*/ 0 h 138113"/>
              <a:gd name="connsiteX1" fmla="*/ 114300 w 176213"/>
              <a:gd name="connsiteY1" fmla="*/ 61913 h 138113"/>
              <a:gd name="connsiteX2" fmla="*/ 0 w 176213"/>
              <a:gd name="connsiteY2" fmla="*/ 138113 h 138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213" h="138113">
                <a:moveTo>
                  <a:pt x="176213" y="0"/>
                </a:moveTo>
                <a:cubicBezTo>
                  <a:pt x="159941" y="19447"/>
                  <a:pt x="143669" y="38894"/>
                  <a:pt x="114300" y="61913"/>
                </a:cubicBezTo>
                <a:cubicBezTo>
                  <a:pt x="84931" y="84932"/>
                  <a:pt x="42465" y="111522"/>
                  <a:pt x="0" y="138113"/>
                </a:cubicBezTo>
              </a:path>
            </a:pathLst>
          </a:custGeom>
          <a:noFill/>
          <a:ln w="38100" cap="flat" cmpd="sng" algn="ctr">
            <a:solidFill>
              <a:srgbClr val="171717"/>
            </a:solidFill>
            <a:prstDash val="solid"/>
            <a:round/>
            <a:headEnd type="oval" w="med" len="med"/>
            <a:tailEnd type="oval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16443" y="3842951"/>
            <a:ext cx="32092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 smtClean="0">
                <a:solidFill>
                  <a:srgbClr val="FFC000"/>
                </a:solidFill>
              </a:rPr>
              <a:t>S</a:t>
            </a:r>
            <a:endParaRPr lang="en-US" sz="1900" dirty="0">
              <a:solidFill>
                <a:srgbClr val="FFC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713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r>
              <a:rPr lang="en-US" dirty="0"/>
              <a:t>So … Pr(T=S)</a:t>
            </a:r>
            <a:r>
              <a:rPr lang="en-US" dirty="0">
                <a:cs typeface="Times New Roman" pitchFamily="18" charset="0"/>
              </a:rPr>
              <a:t> ≈ </a:t>
            </a:r>
            <a:r>
              <a:rPr lang="en-US" dirty="0"/>
              <a:t>(1</a:t>
            </a:r>
            <a:r>
              <a:rPr lang="en-US" dirty="0">
                <a:cs typeface="Times New Roman" pitchFamily="18" charset="0"/>
              </a:rPr>
              <a:t>−</a:t>
            </a:r>
            <a:r>
              <a:rPr lang="el-GR" dirty="0">
                <a:cs typeface="Times New Roman" pitchFamily="18" charset="0"/>
              </a:rPr>
              <a:t>κ</a:t>
            </a:r>
            <a:r>
              <a:rPr lang="en-US" dirty="0">
                <a:cs typeface="Times New Roman" pitchFamily="18" charset="0"/>
              </a:rPr>
              <a:t>)/n</a:t>
            </a:r>
            <a:endParaRPr lang="el-GR" dirty="0">
              <a:cs typeface="Times New Roman" pitchFamily="18" charset="0"/>
            </a:endParaRPr>
          </a:p>
        </p:txBody>
      </p:sp>
      <p:sp>
        <p:nvSpPr>
          <p:cNvPr id="4782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38200" y="2743200"/>
            <a:ext cx="7772400" cy="3200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Imagine </a:t>
            </a:r>
            <a:r>
              <a:rPr lang="el-GR" sz="2800" dirty="0">
                <a:cs typeface="Times New Roman" pitchFamily="18" charset="0"/>
              </a:rPr>
              <a:t>κ</a:t>
            </a:r>
            <a:r>
              <a:rPr lang="en-US" sz="2800" dirty="0">
                <a:cs typeface="Times New Roman" pitchFamily="18" charset="0"/>
              </a:rPr>
              <a:t>=90%. Then Pr(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800" dirty="0">
                <a:cs typeface="Times New Roman" pitchFamily="18" charset="0"/>
              </a:rPr>
              <a:t>=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800" dirty="0">
                <a:cs typeface="Times New Roman" pitchFamily="18" charset="0"/>
              </a:rPr>
              <a:t>)  ≈ 1/10</a:t>
            </a:r>
            <a:r>
              <a:rPr lang="en-US" sz="2800" i="1" dirty="0">
                <a:cs typeface="Times New Roman" pitchFamily="18" charset="0"/>
              </a:rPr>
              <a:t>n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cs typeface="Times New Roman" pitchFamily="18" charset="0"/>
              </a:rPr>
              <a:t>LR = 1/Pr(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800" dirty="0">
                <a:cs typeface="Times New Roman" pitchFamily="18" charset="0"/>
              </a:rPr>
              <a:t>=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800" dirty="0">
                <a:cs typeface="Times New Roman" pitchFamily="18" charset="0"/>
              </a:rPr>
              <a:t>) ≈ 10</a:t>
            </a:r>
            <a:r>
              <a:rPr lang="en-US" sz="2800" i="1" dirty="0">
                <a:cs typeface="Times New Roman" pitchFamily="18" charset="0"/>
              </a:rPr>
              <a:t>n</a:t>
            </a:r>
            <a:r>
              <a:rPr lang="en-US" sz="2800" dirty="0">
                <a:cs typeface="Times New Roman" pitchFamily="18" charset="0"/>
              </a:rPr>
              <a:t> is the odds against a random match, the strength of evidence against a matching suspect.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cs typeface="Times New Roman" pitchFamily="18" charset="0"/>
              </a:rPr>
              <a:t>1/(1−</a:t>
            </a:r>
            <a:r>
              <a:rPr lang="el-GR" sz="2800" dirty="0">
                <a:cs typeface="Times New Roman" pitchFamily="18" charset="0"/>
              </a:rPr>
              <a:t>κ</a:t>
            </a:r>
            <a:r>
              <a:rPr lang="en-US" sz="2800" dirty="0">
                <a:cs typeface="Times New Roman" pitchFamily="18" charset="0"/>
              </a:rPr>
              <a:t>) – equal to 10 in this example – is the </a:t>
            </a:r>
            <a:r>
              <a:rPr lang="en-US" sz="2800" i="1" dirty="0">
                <a:cs typeface="Times New Roman" pitchFamily="18" charset="0"/>
              </a:rPr>
              <a:t>inflation factor</a:t>
            </a:r>
            <a:r>
              <a:rPr lang="en-US" sz="2800" dirty="0">
                <a:cs typeface="Times New Roman" pitchFamily="18" charset="0"/>
              </a:rPr>
              <a:t>, the factor by which the matching </a:t>
            </a:r>
            <a:r>
              <a:rPr lang="en-US" sz="2800" dirty="0" smtClean="0">
                <a:cs typeface="Times New Roman" pitchFamily="18" charset="0"/>
              </a:rPr>
              <a:t>LR </a:t>
            </a:r>
            <a:r>
              <a:rPr lang="en-US" sz="2800" dirty="0">
                <a:cs typeface="Times New Roman" pitchFamily="18" charset="0"/>
              </a:rPr>
              <a:t>exceeds the simple counting rule estimate.</a:t>
            </a:r>
            <a:endParaRPr lang="el-GR" sz="2800" dirty="0"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325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2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so fast! Check assumptions.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Model assumption #1: No information from type.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My derivation that Pr(T=S)</a:t>
            </a:r>
            <a:r>
              <a:rPr lang="en-US" dirty="0" smtClean="0">
                <a:cs typeface="Times New Roman" pitchFamily="18" charset="0"/>
              </a:rPr>
              <a:t>≤</a:t>
            </a:r>
            <a:r>
              <a:rPr lang="en-US" dirty="0" smtClean="0"/>
              <a:t>(1</a:t>
            </a:r>
            <a:r>
              <a:rPr lang="en-US" dirty="0" smtClean="0">
                <a:cs typeface="Times New Roman" pitchFamily="18" charset="0"/>
              </a:rPr>
              <a:t>−</a:t>
            </a:r>
            <a:r>
              <a:rPr lang="el-GR" dirty="0" smtClean="0">
                <a:cs typeface="Times New Roman" pitchFamily="18" charset="0"/>
              </a:rPr>
              <a:t>κ</a:t>
            </a:r>
            <a:r>
              <a:rPr lang="en-US" dirty="0" smtClean="0">
                <a:cs typeface="Times New Roman" pitchFamily="18" charset="0"/>
              </a:rPr>
              <a:t>)/</a:t>
            </a:r>
            <a:r>
              <a:rPr lang="en-US" i="1" dirty="0" smtClean="0">
                <a:cs typeface="Times New Roman" pitchFamily="18" charset="0"/>
              </a:rPr>
              <a:t>n </a:t>
            </a:r>
            <a:r>
              <a:rPr lang="en-US" dirty="0" smtClean="0">
                <a:cs typeface="Times New Roman" pitchFamily="18" charset="0"/>
              </a:rPr>
              <a:t>relies on a subtle modeling assumption – </a:t>
            </a:r>
          </a:p>
          <a:p>
            <a:pPr lvl="1"/>
            <a:r>
              <a:rPr lang="en-US" i="1" dirty="0" smtClean="0">
                <a:cs typeface="Times New Roman" pitchFamily="18" charset="0"/>
              </a:rPr>
              <a:t>The singletons in the database over-represent their population proportion by (at least) as much as the non-singletons do.</a:t>
            </a:r>
          </a:p>
          <a:p>
            <a:r>
              <a:rPr lang="en-US" dirty="0" smtClean="0">
                <a:cs typeface="Times New Roman" pitchFamily="18" charset="0"/>
              </a:rPr>
              <a:t>Checking: extensive population simulations.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>
            <a:graphicFrameLocks/>
          </p:cNvGraphicFramePr>
          <p:nvPr/>
        </p:nvGraphicFramePr>
        <p:xfrm>
          <a:off x="74136" y="2001794"/>
          <a:ext cx="5511115" cy="4040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8808"/>
            <a:ext cx="7772400" cy="718334"/>
          </a:xfrm>
        </p:spPr>
        <p:txBody>
          <a:bodyPr/>
          <a:lstStyle/>
          <a:p>
            <a:r>
              <a:rPr lang="en-US" dirty="0" smtClean="0"/>
              <a:t>Validation of the “</a:t>
            </a:r>
            <a:r>
              <a:rPr lang="el-GR" dirty="0" smtClean="0"/>
              <a:t>κ</a:t>
            </a:r>
            <a:r>
              <a:rPr lang="en-US" dirty="0" smtClean="0"/>
              <a:t> method”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380144" y="952994"/>
            <a:ext cx="8486454" cy="69864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Valid:  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LR</a:t>
            </a:r>
            <a:r>
              <a:rPr lang="el-GR" sz="4800" baseline="-25000" dirty="0" smtClean="0">
                <a:solidFill>
                  <a:schemeClr val="tx1">
                    <a:lumMod val="75000"/>
                  </a:schemeClr>
                </a:solidFill>
              </a:rPr>
              <a:t>κ</a:t>
            </a:r>
            <a:r>
              <a:rPr lang="en-US" sz="4800" baseline="-250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≈ 1 </a:t>
            </a:r>
            <a:r>
              <a:rPr lang="en-US" sz="3600" b="1" dirty="0" smtClean="0">
                <a:solidFill>
                  <a:schemeClr val="tx1">
                    <a:lumMod val="75000"/>
                  </a:schemeClr>
                </a:solidFill>
              </a:rPr>
              <a:t>/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 E(freq(S) | S is singleton)</a:t>
            </a:r>
          </a:p>
          <a:p>
            <a:pPr>
              <a:buNone/>
            </a:pPr>
            <a:r>
              <a:rPr lang="en-US" sz="2400" dirty="0" smtClean="0"/>
              <a:t>(Expectation is taken over all singleton observations.)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667130" y="2032061"/>
            <a:ext cx="59503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99"/>
                </a:solidFill>
              </a:rPr>
              <a:t>3%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714" y="5590773"/>
            <a:ext cx="1805302" cy="707886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9"/>
                </a:solidFill>
              </a:rPr>
              <a:t>population size,</a:t>
            </a:r>
          </a:p>
          <a:p>
            <a:r>
              <a:rPr lang="en-US" sz="2000" dirty="0" smtClean="0">
                <a:solidFill>
                  <a:srgbClr val="000099"/>
                </a:solidFill>
              </a:rPr>
              <a:t>mutation rate</a:t>
            </a:r>
            <a:endParaRPr lang="en-US" sz="2000" dirty="0">
              <a:solidFill>
                <a:srgbClr val="000099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36896" y="4065142"/>
            <a:ext cx="1131871" cy="1015663"/>
          </a:xfrm>
          <a:prstGeom prst="rect">
            <a:avLst/>
          </a:prstGeom>
          <a:solidFill>
            <a:srgbClr val="336600"/>
          </a:solidFill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κ</a:t>
            </a:r>
            <a:r>
              <a:rPr lang="en-US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model relative error</a:t>
            </a:r>
            <a:endParaRPr lang="en-US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34803" y="5767137"/>
            <a:ext cx="1359615" cy="400110"/>
          </a:xfrm>
          <a:prstGeom prst="rect">
            <a:avLst/>
          </a:prstGeom>
          <a:solidFill>
            <a:schemeClr val="tx1"/>
          </a:solidFill>
          <a:ln>
            <a:solidFill>
              <a:srgbClr val="171717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9"/>
                </a:solidFill>
              </a:rPr>
              <a:t>sample size</a:t>
            </a:r>
            <a:endParaRPr lang="en-US" sz="2000" dirty="0">
              <a:solidFill>
                <a:srgbClr val="000099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99668" y="2009803"/>
            <a:ext cx="3829895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99"/>
                </a:solidFill>
              </a:rPr>
              <a:t>population growth/generation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32980" y="2044557"/>
            <a:ext cx="320553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27 simulated model populations span the realistic range of size, growth, mutation rate. 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For each sample size </a:t>
            </a:r>
            <a:r>
              <a:rPr lang="en-US" sz="22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n</a:t>
            </a:r>
            <a:r>
              <a:rPr lang="en-US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=300, 1000, …, many samples drawn.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All singletons’ </a:t>
            </a:r>
            <a:r>
              <a:rPr lang="en-US" sz="22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pop’n</a:t>
            </a:r>
            <a:r>
              <a:rPr lang="en-US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freqs</a:t>
            </a:r>
            <a:r>
              <a:rPr lang="en-US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were compared with the </a:t>
            </a:r>
            <a:r>
              <a:rPr lang="el-GR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κ</a:t>
            </a:r>
            <a:r>
              <a:rPr lang="en-US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formula.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Looks ok.</a:t>
            </a:r>
            <a:endParaRPr lang="en-US" sz="2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(forensic) mathematical exposition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04800" y="1295400"/>
            <a:ext cx="4040188" cy="639762"/>
          </a:xfrm>
          <a:solidFill>
            <a:srgbClr val="54001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Features / paradigm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sz="half" idx="2"/>
          </p:nvPr>
        </p:nvSpPr>
        <p:spPr>
          <a:xfrm>
            <a:off x="304800" y="1935162"/>
            <a:ext cx="4040188" cy="3387725"/>
          </a:xfrm>
          <a:solidFill>
            <a:srgbClr val="360000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State problem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Formulate it mathematically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State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What is the model?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Justify the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Validate the model.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/>
              <a:t>Test=</a:t>
            </a:r>
            <a:r>
              <a:rPr lang="en-US" i="1" dirty="0" smtClean="0">
                <a:solidFill>
                  <a:schemeClr val="tx1">
                    <a:lumMod val="75000"/>
                  </a:schemeClr>
                </a:solidFill>
              </a:rPr>
              <a:t>innocent</a:t>
            </a:r>
            <a:r>
              <a:rPr lang="en-US" dirty="0" smtClean="0"/>
              <a:t> suspect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Derive the result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497389" y="1298448"/>
            <a:ext cx="4494210" cy="639762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Benefits</a:t>
            </a:r>
            <a:endParaRPr lang="en-US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497388" y="1938527"/>
            <a:ext cx="4494211" cy="3392424"/>
          </a:xfrm>
          <a:solidFill>
            <a:srgbClr val="002060"/>
          </a:solidFill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Communicate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Explain accurately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Logical; persuasive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Linear deductive organization</a:t>
            </a:r>
          </a:p>
          <a:p>
            <a:pPr>
              <a:buFont typeface="Wingdings" pitchFamily="2" charset="2"/>
              <a:buChar char="ü"/>
            </a:pPr>
            <a:r>
              <a:rPr lang="en-US" sz="2300" dirty="0" smtClean="0">
                <a:latin typeface="Arial" pitchFamily="34" charset="0"/>
                <a:cs typeface="Arial" pitchFamily="34" charset="0"/>
              </a:rPr>
              <a:t>Facilitate discussion/argument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Where do we disagree?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Premises? Reasoning step?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Resolution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bldLvl="2" animBg="1"/>
      <p:bldP spid="9" grpId="0" bldLvl="3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sz="4000" dirty="0" smtClean="0"/>
              <a:t>Rare haplotype matching probability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04800" y="1143000"/>
            <a:ext cx="4040188" cy="639762"/>
          </a:xfrm>
          <a:solidFill>
            <a:srgbClr val="54001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Features / paradigm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sz="half" idx="2"/>
          </p:nvPr>
        </p:nvSpPr>
        <p:spPr>
          <a:xfrm>
            <a:off x="304800" y="1782762"/>
            <a:ext cx="4040188" cy="4389438"/>
          </a:xfrm>
          <a:solidFill>
            <a:srgbClr val="360000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State problem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Formulate it mathematically  </a:t>
            </a:r>
            <a:r>
              <a:rPr lang="en-US" dirty="0" smtClean="0">
                <a:solidFill>
                  <a:srgbClr val="360000"/>
                </a:solidFill>
              </a:rPr>
              <a:t>dummy line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State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What is the model?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Justify the premises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Validate the model.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/>
              <a:t>Test=</a:t>
            </a:r>
            <a:r>
              <a:rPr lang="en-US" i="1" dirty="0" smtClean="0">
                <a:solidFill>
                  <a:schemeClr val="tx1">
                    <a:lumMod val="75000"/>
                  </a:schemeClr>
                </a:solidFill>
              </a:rPr>
              <a:t>innocent</a:t>
            </a:r>
            <a:r>
              <a:rPr lang="en-US" dirty="0" smtClean="0"/>
              <a:t> suspect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Derive the result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497389" y="1171700"/>
            <a:ext cx="4494210" cy="639762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Brenner paper </a:t>
            </a:r>
            <a:r>
              <a:rPr lang="en-US" b="0" dirty="0" smtClean="0">
                <a:solidFill>
                  <a:schemeClr val="tx1">
                    <a:lumMod val="75000"/>
                  </a:schemeClr>
                </a:solidFill>
              </a:rPr>
              <a:t>[FP]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497388" y="1793875"/>
            <a:ext cx="4494211" cy="4378325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cs typeface="Arial" pitchFamily="34" charset="0"/>
              </a:rPr>
              <a:t>Evidential value of match?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cs typeface="Arial" pitchFamily="34" charset="0"/>
              </a:rPr>
              <a:t>Pr(innocent suspect matches | crime scene, database)</a:t>
            </a:r>
          </a:p>
          <a:p>
            <a:pPr>
              <a:buFont typeface="Wingdings" pitchFamily="2" charset="2"/>
              <a:buChar char="Ø"/>
            </a:pPr>
            <a:r>
              <a:rPr lang="en-US" sz="2300" dirty="0" smtClean="0">
                <a:cs typeface="Arial" pitchFamily="34" charset="0"/>
              </a:rPr>
              <a:t>Type is (mostly) just a name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cs typeface="Arial" pitchFamily="34" charset="0"/>
              </a:rPr>
              <a:t>“equal over-representation”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cs typeface="Arial" pitchFamily="34" charset="0"/>
              </a:rPr>
              <a:t>Validation by tediously simulating/examining suitable range of populations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LR=</a:t>
            </a:r>
            <a:r>
              <a:rPr lang="en-GB" i="1" dirty="0" smtClean="0"/>
              <a:t>n</a:t>
            </a:r>
            <a:r>
              <a:rPr lang="en-GB" dirty="0" smtClean="0"/>
              <a:t>/(1-κ) 		</a:t>
            </a:r>
            <a:r>
              <a:rPr lang="en-GB" sz="2000" i="1" dirty="0" smtClean="0"/>
              <a:t>(for new type)</a:t>
            </a:r>
            <a:endParaRPr lang="en-GB" i="1" dirty="0" smtClean="0"/>
          </a:p>
          <a:p>
            <a:pPr lvl="1">
              <a:buFont typeface="Wingdings" pitchFamily="2" charset="2"/>
              <a:buChar char="§"/>
            </a:pPr>
            <a:r>
              <a:rPr lang="en-GB" i="1" dirty="0" smtClean="0"/>
              <a:t>n</a:t>
            </a:r>
            <a:r>
              <a:rPr lang="en-GB" dirty="0" smtClean="0"/>
              <a:t>=reference database size+1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 smtClean="0"/>
              <a:t>κ=singleton proportion</a:t>
            </a:r>
            <a:endParaRPr lang="en-US" dirty="0" smtClean="0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  <p:bldP spid="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85250"/>
            <a:ext cx="7772400" cy="3505207"/>
          </a:xfrm>
        </p:spPr>
        <p:txBody>
          <a:bodyPr/>
          <a:lstStyle/>
          <a:p>
            <a:r>
              <a:rPr lang="en-US" sz="2800" dirty="0" smtClean="0"/>
              <a:t>[BKW] claim: </a:t>
            </a:r>
            <a:r>
              <a:rPr lang="el-GR" sz="2800" dirty="0" smtClean="0"/>
              <a:t>κ</a:t>
            </a:r>
            <a:r>
              <a:rPr lang="en-US" sz="2800" dirty="0" smtClean="0"/>
              <a:t> method’s “type=arbitrary name” approach ignores “substantial information” from the repeat lengths.</a:t>
            </a:r>
          </a:p>
          <a:p>
            <a:pPr lvl="1"/>
            <a:r>
              <a:rPr lang="en-US" sz="2400" dirty="0" smtClean="0"/>
              <a:t>My approach can be extended to include whatever information. I merely began with the simplest model.</a:t>
            </a:r>
          </a:p>
          <a:p>
            <a:pPr lvl="1"/>
            <a:r>
              <a:rPr lang="en-US" sz="2400" dirty="0" smtClean="0"/>
              <a:t>“Substantial information” sounds confident. It’s a plausible guess but from my research it is wrong.</a:t>
            </a:r>
          </a:p>
          <a:p>
            <a:pPr lvl="1"/>
            <a:r>
              <a:rPr lang="el-GR" sz="2400" dirty="0" smtClean="0"/>
              <a:t>κ</a:t>
            </a:r>
            <a:r>
              <a:rPr lang="en-US" sz="2400" dirty="0" smtClean="0"/>
              <a:t> method, uniquely, has been shown to be valid.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0084" y="5529943"/>
            <a:ext cx="5486400" cy="914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>
            <a:off x="772886" y="5418379"/>
            <a:ext cx="7641772" cy="646331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914400" indent="-914400"/>
            <a:r>
              <a:rPr lang="en-US" sz="1800" dirty="0" smtClean="0">
                <a:solidFill>
                  <a:schemeClr val="tx1">
                    <a:lumMod val="75000"/>
                  </a:schemeClr>
                </a:solidFill>
              </a:rPr>
              <a:t>* [BKW]	J.S. </a:t>
            </a:r>
            <a:r>
              <a:rPr lang="en-US" sz="1800" dirty="0" err="1" smtClean="0">
                <a:solidFill>
                  <a:schemeClr val="tx1">
                    <a:lumMod val="75000"/>
                  </a:schemeClr>
                </a:solidFill>
              </a:rPr>
              <a:t>Buckleton</a:t>
            </a:r>
            <a:r>
              <a:rPr lang="en-US" sz="1800" dirty="0" smtClean="0">
                <a:solidFill>
                  <a:schemeClr val="tx1">
                    <a:lumMod val="75000"/>
                  </a:schemeClr>
                </a:solidFill>
              </a:rPr>
              <a:t>, M. </a:t>
            </a:r>
            <a:r>
              <a:rPr lang="en-US" sz="1800" dirty="0" err="1" smtClean="0">
                <a:solidFill>
                  <a:schemeClr val="tx1">
                    <a:lumMod val="75000"/>
                  </a:schemeClr>
                </a:solidFill>
              </a:rPr>
              <a:t>Krawczak</a:t>
            </a:r>
            <a:r>
              <a:rPr lang="en-US" sz="1800" dirty="0" smtClean="0">
                <a:solidFill>
                  <a:schemeClr val="tx1">
                    <a:lumMod val="75000"/>
                  </a:schemeClr>
                </a:solidFill>
              </a:rPr>
              <a:t>, B.S. Weir, The interpretation of lineage markers in forensic DNA testing, FSI Genetics (2011) 5, 78-83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“we have shown …” – where?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772400" cy="3542016"/>
          </a:xfrm>
        </p:spPr>
        <p:txBody>
          <a:bodyPr/>
          <a:lstStyle/>
          <a:p>
            <a:r>
              <a:rPr lang="en-US" sz="2400" dirty="0" smtClean="0"/>
              <a:t>[BKW]: “as we have shown, Brenner’s approach … suffers from potential anti-conservativeness in the way it inherently estimates haplotype frequencies.”</a:t>
            </a:r>
          </a:p>
          <a:p>
            <a:pPr lvl="1"/>
            <a:r>
              <a:rPr lang="en-US" sz="2000" dirty="0" smtClean="0"/>
              <a:t>(Hey! It’s “matching probability”, not “haplotype frequency”!)</a:t>
            </a:r>
          </a:p>
          <a:p>
            <a:r>
              <a:rPr lang="en-US" sz="2400" dirty="0" smtClean="0"/>
              <a:t>Shown where? Three possible answers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Dead end attempt at analysis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Invalid counterexample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Algebraic blunder</a:t>
            </a:r>
          </a:p>
          <a:p>
            <a:r>
              <a:rPr lang="en-US" sz="2400" dirty="0" smtClean="0"/>
              <a:t>Conclusion: Nothing “shown.”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ade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138" y="229530"/>
            <a:ext cx="1927654" cy="2237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Dead-end criticism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46187"/>
            <a:ext cx="7772400" cy="4114800"/>
          </a:xfrm>
        </p:spPr>
        <p:txBody>
          <a:bodyPr/>
          <a:lstStyle/>
          <a:p>
            <a:r>
              <a:rPr lang="en-US" sz="2400" dirty="0" smtClean="0"/>
              <a:t>[BKW] </a:t>
            </a:r>
            <a:r>
              <a:rPr lang="en-US" sz="2400" dirty="0" smtClean="0"/>
              <a:t>p</a:t>
            </a:r>
            <a:r>
              <a:rPr lang="en-US" sz="2400" dirty="0" smtClean="0"/>
              <a:t>ursues </a:t>
            </a:r>
            <a:r>
              <a:rPr lang="en-US" sz="2400" dirty="0" smtClean="0"/>
              <a:t>a hopeful line of analysis, constructing an alternative expression for the value of my formula …</a:t>
            </a:r>
          </a:p>
          <a:p>
            <a:endParaRPr lang="en-US" sz="2400" dirty="0" smtClean="0"/>
          </a:p>
          <a:p>
            <a:r>
              <a:rPr lang="en-US" sz="2400" dirty="0" smtClean="0"/>
              <a:t>… and get stuck – it “is a complex function ...difficult to judge … if, and to what extent … ”</a:t>
            </a:r>
          </a:p>
          <a:p>
            <a:r>
              <a:rPr lang="en-US" sz="2400" dirty="0" smtClean="0"/>
              <a:t>Too bad the line of analysis didn’t pan out. (Lots of mine don’t either.)</a:t>
            </a:r>
          </a:p>
          <a:p>
            <a:pPr lvl="1"/>
            <a:r>
              <a:rPr lang="en-US" sz="2000" dirty="0" smtClean="0"/>
              <a:t>Why imagine a dead-end is evidence </a:t>
            </a:r>
            <a:r>
              <a:rPr lang="el-GR" sz="2000" dirty="0" smtClean="0"/>
              <a:t>κ</a:t>
            </a:r>
            <a:r>
              <a:rPr lang="en-US" sz="2000" dirty="0" smtClean="0"/>
              <a:t> method is wrong (or right)?</a:t>
            </a:r>
          </a:p>
          <a:p>
            <a:pPr lvl="1"/>
            <a:r>
              <a:rPr lang="en-US" sz="2000" dirty="0" smtClean="0"/>
              <a:t>Why publish something pointless?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59099" t="38054" r="8378" b="54739"/>
          <a:stretch>
            <a:fillRect/>
          </a:stretch>
        </p:blipFill>
        <p:spPr bwMode="auto">
          <a:xfrm>
            <a:off x="3793525" y="2693772"/>
            <a:ext cx="4238367" cy="58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0999"/>
            <a:ext cx="7772400" cy="891747"/>
          </a:xfrm>
        </p:spPr>
        <p:txBody>
          <a:bodyPr/>
          <a:lstStyle/>
          <a:p>
            <a:r>
              <a:rPr lang="en-US" sz="3600" dirty="0" smtClean="0"/>
              <a:t>The problem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19881"/>
            <a:ext cx="7772400" cy="4652319"/>
          </a:xfrm>
        </p:spPr>
        <p:txBody>
          <a:bodyPr/>
          <a:lstStyle/>
          <a:p>
            <a:r>
              <a:rPr lang="en-US" sz="2800" dirty="0" smtClean="0">
                <a:sym typeface="Symbol" pitchFamily="18" charset="2"/>
              </a:rPr>
              <a:t> crime scene Y-haplotype. Call it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S</a:t>
            </a:r>
            <a:r>
              <a:rPr lang="en-US" sz="2800" dirty="0" smtClean="0"/>
              <a:t>.</a:t>
            </a:r>
            <a:endParaRPr lang="en-US" sz="2800" dirty="0" smtClean="0">
              <a:sym typeface="Symbol" pitchFamily="18" charset="2"/>
            </a:endParaRPr>
          </a:p>
          <a:p>
            <a:r>
              <a:rPr lang="en-US" sz="2800" dirty="0" smtClean="0">
                <a:sym typeface="Symbol" pitchFamily="18" charset="2"/>
              </a:rPr>
              <a:t>Imagine a suspect matches. </a:t>
            </a:r>
            <a:r>
              <a:rPr lang="en-US" sz="2800" dirty="0" smtClean="0">
                <a:solidFill>
                  <a:srgbClr val="FFFF00"/>
                </a:solidFill>
                <a:latin typeface="Arial Rounded MT Bold" pitchFamily="34" charset="0"/>
                <a:sym typeface="Symbol" pitchFamily="18" charset="2"/>
              </a:rPr>
              <a:t>How strong is the evidence that he is the donor?</a:t>
            </a:r>
          </a:p>
          <a:p>
            <a:pPr lvl="1"/>
            <a:r>
              <a:rPr lang="en-US" sz="2400" dirty="0" smtClean="0">
                <a:sym typeface="Symbol" pitchFamily="18" charset="2"/>
              </a:rPr>
              <a:t>In particular, suppose </a:t>
            </a:r>
            <a:r>
              <a:rPr lang="en-US" sz="2400" dirty="0" smtClean="0">
                <a:solidFill>
                  <a:schemeClr val="tx2"/>
                </a:solidFill>
              </a:rPr>
              <a:t>S </a:t>
            </a:r>
            <a:r>
              <a:rPr lang="en-US" sz="2400" dirty="0" smtClean="0">
                <a:sym typeface="Symbol" pitchFamily="18" charset="2"/>
              </a:rPr>
              <a:t>is previously unobserved in the reference database. </a:t>
            </a:r>
            <a:endParaRPr lang="en-US" sz="2400" i="1" dirty="0" smtClean="0"/>
          </a:p>
          <a:p>
            <a:pPr lvl="1"/>
            <a:r>
              <a:rPr lang="en-US" sz="2400" i="1" dirty="0" smtClean="0"/>
              <a:t>When we lose our familiar crutch of sample frequency as an estimator for population frequency, what can we use instead?</a:t>
            </a:r>
            <a:endParaRPr lang="en-US" sz="2400" b="1" i="1" dirty="0" smtClean="0">
              <a:solidFill>
                <a:srgbClr val="FFFF00"/>
              </a:solidFill>
              <a:latin typeface="Arial Rounded MT Bold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Invalid counterexample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624904"/>
            <a:ext cx="8129427" cy="4578187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In [FP] I construct an </a:t>
            </a:r>
            <a:r>
              <a:rPr lang="en-US" sz="2400" dirty="0" smtClean="0">
                <a:solidFill>
                  <a:srgbClr val="FFFF00"/>
                </a:solidFill>
              </a:rPr>
              <a:t>artificial population </a:t>
            </a:r>
            <a:r>
              <a:rPr lang="en-US" sz="2400" dirty="0" err="1" smtClean="0">
                <a:solidFill>
                  <a:srgbClr val="FFFF00"/>
                </a:solidFill>
              </a:rPr>
              <a:t>Ω</a:t>
            </a:r>
            <a:r>
              <a:rPr lang="en-US" sz="2400" i="1" baseline="30000" dirty="0" err="1" smtClean="0">
                <a:solidFill>
                  <a:srgbClr val="FFFF00"/>
                </a:solidFill>
              </a:rPr>
              <a:t>t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/>
              <a:t>(many exactly equally rare types) where my method would not work.</a:t>
            </a:r>
          </a:p>
          <a:p>
            <a:pPr marL="857250" lvl="1" indent="-457200">
              <a:buNone/>
            </a:pPr>
            <a:r>
              <a:rPr lang="en-US" sz="2000" dirty="0" smtClean="0"/>
              <a:t>		             </a:t>
            </a:r>
            <a:r>
              <a:rPr lang="en-US" sz="2400" dirty="0" err="1" smtClean="0"/>
              <a:t>Ω</a:t>
            </a:r>
            <a:r>
              <a:rPr lang="en-US" sz="2400" i="1" baseline="30000" dirty="0" err="1" smtClean="0"/>
              <a:t>t</a:t>
            </a:r>
            <a:r>
              <a:rPr lang="en-US" sz="2000" dirty="0" smtClean="0"/>
              <a:t>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Reason – to explain that </a:t>
            </a:r>
          </a:p>
          <a:p>
            <a:pPr marL="914400" lvl="1" indent="-457200">
              <a:buFont typeface="+mj-lt"/>
              <a:buAutoNum type="alphaUcPeriod"/>
            </a:pPr>
            <a:r>
              <a:rPr lang="el-GR" sz="2000" dirty="0" smtClean="0"/>
              <a:t>κ</a:t>
            </a:r>
            <a:r>
              <a:rPr lang="en-US" sz="2000" dirty="0" smtClean="0"/>
              <a:t> method doesn’t claim to be a mathematical identity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sz="2000" dirty="0" smtClean="0"/>
              <a:t>but rather depends on evolutionary mechanisms – on reality,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sz="2000" dirty="0" smtClean="0"/>
              <a:t>hence the example motivates the need for validation.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The validation shows that the method works in reality.</a:t>
            </a:r>
          </a:p>
          <a:p>
            <a:r>
              <a:rPr lang="en-US" sz="2400" dirty="0" smtClean="0"/>
              <a:t>[BKW] cites </a:t>
            </a:r>
            <a:r>
              <a:rPr lang="en-US" sz="2400" i="1" dirty="0" smtClean="0"/>
              <a:t>my</a:t>
            </a:r>
            <a:r>
              <a:rPr lang="en-US" sz="2400" dirty="0" smtClean="0"/>
              <a:t> example as counterexample to my method!</a:t>
            </a:r>
          </a:p>
          <a:p>
            <a:pPr lvl="1"/>
            <a:r>
              <a:rPr lang="en-US" sz="2000" dirty="0" smtClean="0"/>
              <a:t>Misunderstand </a:t>
            </a:r>
            <a:r>
              <a:rPr lang="en-US" sz="2000" dirty="0" smtClean="0">
                <a:solidFill>
                  <a:schemeClr val="tx2"/>
                </a:solidFill>
              </a:rPr>
              <a:t>2</a:t>
            </a:r>
            <a:r>
              <a:rPr lang="en-US" sz="2000" dirty="0" smtClean="0"/>
              <a:t> &amp; overlooked </a:t>
            </a:r>
            <a:r>
              <a:rPr lang="en-US" sz="2000" dirty="0" smtClean="0">
                <a:solidFill>
                  <a:schemeClr val="tx2"/>
                </a:solidFill>
              </a:rPr>
              <a:t>3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In particular [BKW] says the opposite of </a:t>
            </a:r>
            <a:r>
              <a:rPr lang="en-US" sz="2000" dirty="0" smtClean="0">
                <a:solidFill>
                  <a:schemeClr val="tx2"/>
                </a:solidFill>
              </a:rPr>
              <a:t>2A</a:t>
            </a:r>
            <a:r>
              <a:rPr lang="en-US" sz="2000" dirty="0" smtClean="0"/>
              <a:t>.</a:t>
            </a:r>
            <a:endParaRPr lang="en-US" sz="2000" dirty="0" smtClean="0">
              <a:solidFill>
                <a:schemeClr val="tx2"/>
              </a:solidFill>
            </a:endParaRPr>
          </a:p>
        </p:txBody>
      </p:sp>
      <p:sp>
        <p:nvSpPr>
          <p:cNvPr id="4" name="Right Arrow 3"/>
          <p:cNvSpPr/>
          <p:nvPr/>
        </p:nvSpPr>
        <p:spPr bwMode="auto">
          <a:xfrm>
            <a:off x="1824247" y="2622875"/>
            <a:ext cx="553453" cy="216569"/>
          </a:xfrm>
          <a:prstGeom prst="rightArrow">
            <a:avLst/>
          </a:prstGeom>
          <a:solidFill>
            <a:schemeClr val="tx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40634" y="2859121"/>
            <a:ext cx="603051" cy="2068727"/>
            <a:chOff x="240634" y="2871478"/>
            <a:chExt cx="603051" cy="2068727"/>
          </a:xfrm>
        </p:grpSpPr>
        <p:sp>
          <p:nvSpPr>
            <p:cNvPr id="5" name="TextBox 4"/>
            <p:cNvSpPr txBox="1"/>
            <p:nvPr/>
          </p:nvSpPr>
          <p:spPr>
            <a:xfrm>
              <a:off x="240634" y="4355430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☞</a:t>
              </a:r>
              <a:endPara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8650" y="2871478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☞</a:t>
              </a:r>
              <a:endPara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0" name="Right Arrow 9"/>
          <p:cNvSpPr/>
          <p:nvPr/>
        </p:nvSpPr>
        <p:spPr bwMode="auto">
          <a:xfrm flipH="1">
            <a:off x="7464091" y="3326406"/>
            <a:ext cx="497910" cy="328362"/>
          </a:xfrm>
          <a:prstGeom prst="rightArrow">
            <a:avLst/>
          </a:prstGeom>
          <a:solidFill>
            <a:schemeClr val="accent2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062001" y="2405142"/>
            <a:ext cx="5291177" cy="538025"/>
            <a:chOff x="3062001" y="2405142"/>
            <a:chExt cx="5291177" cy="538025"/>
          </a:xfrm>
        </p:grpSpPr>
        <p:sp>
          <p:nvSpPr>
            <p:cNvPr id="12" name="Rectangle 26"/>
            <p:cNvSpPr>
              <a:spLocks noChangeAspect="1" noChangeArrowheads="1"/>
            </p:cNvSpPr>
            <p:nvPr/>
          </p:nvSpPr>
          <p:spPr bwMode="auto">
            <a:xfrm>
              <a:off x="3062001" y="2405142"/>
              <a:ext cx="5291177" cy="5380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27"/>
            <p:cNvSpPr>
              <a:spLocks noChangeAspect="1" noChangeArrowheads="1"/>
            </p:cNvSpPr>
            <p:nvPr/>
          </p:nvSpPr>
          <p:spPr bwMode="auto">
            <a:xfrm>
              <a:off x="3138199" y="2481339"/>
              <a:ext cx="170560" cy="170560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28"/>
            <p:cNvSpPr>
              <a:spLocks noChangeAspect="1" noChangeArrowheads="1"/>
            </p:cNvSpPr>
            <p:nvPr/>
          </p:nvSpPr>
          <p:spPr bwMode="auto">
            <a:xfrm>
              <a:off x="3519199" y="2481339"/>
              <a:ext cx="170560" cy="17056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29"/>
            <p:cNvSpPr>
              <a:spLocks noChangeAspect="1" noChangeArrowheads="1"/>
            </p:cNvSpPr>
            <p:nvPr/>
          </p:nvSpPr>
          <p:spPr bwMode="auto">
            <a:xfrm>
              <a:off x="3900199" y="2481339"/>
              <a:ext cx="170560" cy="170560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33"/>
            <p:cNvSpPr>
              <a:spLocks noChangeAspect="1" noChangeArrowheads="1"/>
            </p:cNvSpPr>
            <p:nvPr/>
          </p:nvSpPr>
          <p:spPr bwMode="auto">
            <a:xfrm>
              <a:off x="4608653" y="2471344"/>
              <a:ext cx="170560" cy="170560"/>
            </a:xfrm>
            <a:prstGeom prst="ellipse">
              <a:avLst/>
            </a:prstGeom>
            <a:solidFill>
              <a:schemeClr val="hlink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Oval 34"/>
            <p:cNvSpPr>
              <a:spLocks noChangeAspect="1" noChangeArrowheads="1"/>
            </p:cNvSpPr>
            <p:nvPr/>
          </p:nvSpPr>
          <p:spPr bwMode="auto">
            <a:xfrm>
              <a:off x="5370653" y="2471344"/>
              <a:ext cx="170560" cy="170560"/>
            </a:xfrm>
            <a:prstGeom prst="ellipse">
              <a:avLst/>
            </a:prstGeom>
            <a:solidFill>
              <a:srgbClr val="00B050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35"/>
            <p:cNvSpPr>
              <a:spLocks noChangeAspect="1" noChangeArrowheads="1"/>
            </p:cNvSpPr>
            <p:nvPr/>
          </p:nvSpPr>
          <p:spPr bwMode="auto">
            <a:xfrm>
              <a:off x="4989653" y="2471344"/>
              <a:ext cx="170560" cy="17056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36"/>
            <p:cNvSpPr>
              <a:spLocks noChangeAspect="1" noChangeArrowheads="1"/>
            </p:cNvSpPr>
            <p:nvPr/>
          </p:nvSpPr>
          <p:spPr bwMode="auto">
            <a:xfrm>
              <a:off x="4243099" y="2481339"/>
              <a:ext cx="170560" cy="170560"/>
            </a:xfrm>
            <a:prstGeom prst="ellipse">
              <a:avLst/>
            </a:prstGeom>
            <a:solidFill>
              <a:srgbClr val="66FF33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38"/>
            <p:cNvSpPr>
              <a:spLocks noChangeAspect="1" noChangeArrowheads="1"/>
            </p:cNvSpPr>
            <p:nvPr/>
          </p:nvSpPr>
          <p:spPr bwMode="auto">
            <a:xfrm>
              <a:off x="5713553" y="2471344"/>
              <a:ext cx="170560" cy="170560"/>
            </a:xfrm>
            <a:prstGeom prst="ellipse">
              <a:avLst/>
            </a:prstGeom>
            <a:solidFill>
              <a:srgbClr val="CC99FF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27"/>
            <p:cNvSpPr>
              <a:spLocks noChangeAspect="1" noChangeArrowheads="1"/>
            </p:cNvSpPr>
            <p:nvPr/>
          </p:nvSpPr>
          <p:spPr bwMode="auto">
            <a:xfrm>
              <a:off x="3340027" y="2707881"/>
              <a:ext cx="170560" cy="170560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28"/>
            <p:cNvSpPr>
              <a:spLocks noChangeAspect="1" noChangeArrowheads="1"/>
            </p:cNvSpPr>
            <p:nvPr/>
          </p:nvSpPr>
          <p:spPr bwMode="auto">
            <a:xfrm>
              <a:off x="3721027" y="2707881"/>
              <a:ext cx="170560" cy="17056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29"/>
            <p:cNvSpPr>
              <a:spLocks noChangeAspect="1" noChangeArrowheads="1"/>
            </p:cNvSpPr>
            <p:nvPr/>
          </p:nvSpPr>
          <p:spPr bwMode="auto">
            <a:xfrm>
              <a:off x="4102027" y="2707881"/>
              <a:ext cx="170560" cy="170560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33"/>
            <p:cNvSpPr>
              <a:spLocks noChangeAspect="1" noChangeArrowheads="1"/>
            </p:cNvSpPr>
            <p:nvPr/>
          </p:nvSpPr>
          <p:spPr bwMode="auto">
            <a:xfrm>
              <a:off x="4810481" y="2697886"/>
              <a:ext cx="170560" cy="170560"/>
            </a:xfrm>
            <a:prstGeom prst="ellipse">
              <a:avLst/>
            </a:prstGeom>
            <a:solidFill>
              <a:schemeClr val="hlink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34"/>
            <p:cNvSpPr>
              <a:spLocks noChangeAspect="1" noChangeArrowheads="1"/>
            </p:cNvSpPr>
            <p:nvPr/>
          </p:nvSpPr>
          <p:spPr bwMode="auto">
            <a:xfrm>
              <a:off x="5572481" y="2697886"/>
              <a:ext cx="170560" cy="170560"/>
            </a:xfrm>
            <a:prstGeom prst="ellipse">
              <a:avLst/>
            </a:prstGeom>
            <a:solidFill>
              <a:srgbClr val="00B050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35"/>
            <p:cNvSpPr>
              <a:spLocks noChangeAspect="1" noChangeArrowheads="1"/>
            </p:cNvSpPr>
            <p:nvPr/>
          </p:nvSpPr>
          <p:spPr bwMode="auto">
            <a:xfrm>
              <a:off x="5191481" y="2697886"/>
              <a:ext cx="170560" cy="17056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36"/>
            <p:cNvSpPr>
              <a:spLocks noChangeAspect="1" noChangeArrowheads="1"/>
            </p:cNvSpPr>
            <p:nvPr/>
          </p:nvSpPr>
          <p:spPr bwMode="auto">
            <a:xfrm>
              <a:off x="4444927" y="2707881"/>
              <a:ext cx="170560" cy="170560"/>
            </a:xfrm>
            <a:prstGeom prst="ellipse">
              <a:avLst/>
            </a:prstGeom>
            <a:solidFill>
              <a:srgbClr val="66FF33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38"/>
            <p:cNvSpPr>
              <a:spLocks noChangeAspect="1" noChangeArrowheads="1"/>
            </p:cNvSpPr>
            <p:nvPr/>
          </p:nvSpPr>
          <p:spPr bwMode="auto">
            <a:xfrm>
              <a:off x="5915381" y="2697886"/>
              <a:ext cx="170560" cy="170560"/>
            </a:xfrm>
            <a:prstGeom prst="ellipse">
              <a:avLst/>
            </a:prstGeom>
            <a:solidFill>
              <a:srgbClr val="CC99FF"/>
            </a:solidFill>
            <a:ln w="19050">
              <a:solidFill>
                <a:schemeClr val="tx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Box 33"/>
            <p:cNvSpPr txBox="1">
              <a:spLocks noChangeAspect="1"/>
            </p:cNvSpPr>
            <p:nvPr/>
          </p:nvSpPr>
          <p:spPr>
            <a:xfrm>
              <a:off x="6141307" y="2471338"/>
              <a:ext cx="1497642" cy="2985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… (</a:t>
              </a:r>
              <a:r>
                <a:rPr lang="en-US" sz="2000" i="1" dirty="0" smtClean="0"/>
                <a:t>t</a:t>
              </a:r>
              <a:r>
                <a:rPr lang="en-US" sz="2000" dirty="0" smtClean="0"/>
                <a:t>=1000 types)</a:t>
              </a:r>
              <a:endParaRPr lang="en-US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4" grpId="0" animBg="1"/>
      <p:bldP spid="4" grpId="1" animBg="1"/>
      <p:bldP spid="10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Criticism by mistake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Notation: </a:t>
            </a:r>
            <a:r>
              <a:rPr lang="en-US" sz="2000" dirty="0" smtClean="0"/>
              <a:t>Sample of </a:t>
            </a:r>
            <a:r>
              <a:rPr lang="en-US" sz="2000" i="1" dirty="0" smtClean="0"/>
              <a:t>n</a:t>
            </a:r>
            <a:r>
              <a:rPr lang="en-US" sz="2000" dirty="0" smtClean="0"/>
              <a:t> haplotypes. </a:t>
            </a:r>
            <a:r>
              <a:rPr lang="en-US" sz="2000" i="1" dirty="0" smtClean="0"/>
              <a:t>p</a:t>
            </a:r>
            <a:r>
              <a:rPr lang="en-US" sz="2000" dirty="0" smtClean="0"/>
              <a:t>=probability particular type=</a:t>
            </a:r>
            <a:r>
              <a:rPr lang="en-US" sz="2000" i="1" dirty="0" smtClean="0"/>
              <a:t>A</a:t>
            </a:r>
            <a:endParaRPr lang="en-US" sz="2000" dirty="0" smtClean="0"/>
          </a:p>
          <a:p>
            <a:r>
              <a:rPr lang="en-US" sz="2400" dirty="0" smtClean="0"/>
              <a:t>Easy algebra: </a:t>
            </a:r>
          </a:p>
          <a:p>
            <a:pPr lvl="1"/>
            <a:r>
              <a:rPr lang="en-US" sz="2000" dirty="0" smtClean="0"/>
              <a:t>       Pr(particular type ≠ </a:t>
            </a:r>
            <a:r>
              <a:rPr lang="en-US" sz="2000" i="1" dirty="0" smtClean="0"/>
              <a:t>A</a:t>
            </a:r>
            <a:r>
              <a:rPr lang="en-US" sz="2000" dirty="0" smtClean="0"/>
              <a:t>) = 1-</a:t>
            </a:r>
            <a:r>
              <a:rPr lang="en-US" sz="2000" i="1" dirty="0" smtClean="0"/>
              <a:t>p</a:t>
            </a:r>
            <a:endParaRPr lang="en-US" sz="2000" dirty="0" smtClean="0"/>
          </a:p>
          <a:p>
            <a:pPr lvl="1"/>
            <a:r>
              <a:rPr lang="en-US" sz="2000" dirty="0" smtClean="0"/>
              <a:t>       Pr( </a:t>
            </a:r>
            <a:r>
              <a:rPr lang="en-US" sz="2000" b="1" dirty="0" smtClean="0">
                <a:solidFill>
                  <a:schemeClr val="tx1">
                    <a:lumMod val="75000"/>
                  </a:schemeClr>
                </a:solidFill>
              </a:rPr>
              <a:t>0 =</a:t>
            </a:r>
            <a:r>
              <a:rPr lang="en-US" sz="2000" dirty="0" smtClean="0"/>
              <a:t> # observations of </a:t>
            </a:r>
            <a:r>
              <a:rPr lang="en-US" sz="2000" i="1" dirty="0" smtClean="0"/>
              <a:t>A</a:t>
            </a:r>
            <a:r>
              <a:rPr lang="en-US" sz="2000" dirty="0" smtClean="0"/>
              <a:t> in sample) = (1-</a:t>
            </a:r>
            <a:r>
              <a:rPr lang="en-US" sz="2000" i="1" dirty="0" smtClean="0"/>
              <a:t>p</a:t>
            </a:r>
            <a:r>
              <a:rPr lang="en-US" sz="2000" dirty="0" smtClean="0"/>
              <a:t>)</a:t>
            </a:r>
            <a:r>
              <a:rPr lang="en-US" sz="2000" i="1" baseline="30000" dirty="0" smtClean="0"/>
              <a:t>n </a:t>
            </a:r>
            <a:endParaRPr lang="en-US" sz="2000" dirty="0" smtClean="0"/>
          </a:p>
          <a:p>
            <a:pPr lvl="1"/>
            <a:r>
              <a:rPr lang="en-US" sz="2000" dirty="0" smtClean="0"/>
              <a:t>       Pr( </a:t>
            </a:r>
            <a:r>
              <a:rPr lang="en-US" sz="2000" b="1" dirty="0" smtClean="0">
                <a:solidFill>
                  <a:schemeClr val="tx1">
                    <a:lumMod val="75000"/>
                  </a:schemeClr>
                </a:solidFill>
              </a:rPr>
              <a:t>0 &lt;</a:t>
            </a:r>
            <a:r>
              <a:rPr lang="en-US" sz="2000" dirty="0" smtClean="0"/>
              <a:t> # observations of </a:t>
            </a:r>
            <a:r>
              <a:rPr lang="en-US" sz="2000" i="1" dirty="0" smtClean="0"/>
              <a:t>A</a:t>
            </a:r>
            <a:r>
              <a:rPr lang="en-US" sz="2000" dirty="0" smtClean="0"/>
              <a:t> in sample) =1-(1-</a:t>
            </a:r>
            <a:r>
              <a:rPr lang="en-US" sz="2000" i="1" dirty="0" smtClean="0"/>
              <a:t>p</a:t>
            </a:r>
            <a:r>
              <a:rPr lang="en-US" sz="2000" dirty="0" smtClean="0"/>
              <a:t>)</a:t>
            </a:r>
            <a:r>
              <a:rPr lang="en-US" sz="2000" i="1" baseline="30000" dirty="0" smtClean="0"/>
              <a:t>n </a:t>
            </a:r>
            <a:r>
              <a:rPr lang="en-US" sz="2000" dirty="0" smtClean="0"/>
              <a:t> </a:t>
            </a:r>
          </a:p>
          <a:p>
            <a:r>
              <a:rPr lang="en-US" sz="2400" dirty="0" smtClean="0"/>
              <a:t>[BKW]: </a:t>
            </a:r>
            <a:r>
              <a:rPr lang="en-US" sz="2000" dirty="0" smtClean="0"/>
              <a:t>Pr( </a:t>
            </a:r>
            <a:r>
              <a:rPr lang="en-US" sz="2000" b="1" dirty="0" smtClean="0">
                <a:solidFill>
                  <a:schemeClr val="tx1">
                    <a:lumMod val="75000"/>
                  </a:schemeClr>
                </a:solidFill>
              </a:rPr>
              <a:t>1 &lt; </a:t>
            </a:r>
            <a:r>
              <a:rPr lang="en-US" sz="2000" dirty="0" smtClean="0"/>
              <a:t># observations of </a:t>
            </a:r>
            <a:r>
              <a:rPr lang="en-US" sz="2000" i="1" dirty="0" smtClean="0"/>
              <a:t>A</a:t>
            </a:r>
            <a:r>
              <a:rPr lang="en-US" sz="2000" dirty="0" smtClean="0"/>
              <a:t> in sample) =1-(1-</a:t>
            </a:r>
            <a:r>
              <a:rPr lang="en-US" sz="2000" i="1" dirty="0" smtClean="0"/>
              <a:t>p</a:t>
            </a:r>
            <a:r>
              <a:rPr lang="en-US" sz="2000" dirty="0" smtClean="0"/>
              <a:t>)</a:t>
            </a:r>
            <a:r>
              <a:rPr lang="en-US" sz="2000" i="1" baseline="30000" dirty="0" smtClean="0"/>
              <a:t>n  </a:t>
            </a:r>
            <a:endParaRPr lang="en-US" sz="2000" dirty="0" smtClean="0"/>
          </a:p>
          <a:p>
            <a:pPr lvl="1"/>
            <a:r>
              <a:rPr lang="en-US" sz="2000" dirty="0" smtClean="0"/>
              <a:t>If true that would (in the context) imply that the </a:t>
            </a:r>
            <a:r>
              <a:rPr lang="el-GR" sz="2000" dirty="0" smtClean="0"/>
              <a:t>κ</a:t>
            </a:r>
            <a:r>
              <a:rPr lang="en-US" sz="2000" dirty="0" smtClean="0"/>
              <a:t> method has a counter-intuitive consequence.</a:t>
            </a:r>
          </a:p>
          <a:p>
            <a:pPr lvl="2"/>
            <a:r>
              <a:rPr lang="en-US" sz="2000" dirty="0" smtClean="0"/>
              <a:t>Pointless (since counter-intuitive ≠ wrong) if so.</a:t>
            </a:r>
          </a:p>
          <a:p>
            <a:pPr lvl="1"/>
            <a:r>
              <a:rPr lang="en-US" sz="2000" dirty="0" smtClean="0"/>
              <a:t>But since 1≠0, it’s not even true.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7321997" y="3608173"/>
            <a:ext cx="18837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5400" b="1" cap="none" spc="0" dirty="0" smtClean="0">
                <a:ln w="31550" cmpd="sng">
                  <a:solidFill>
                    <a:srgbClr val="FFD6AD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1= 0 !</a:t>
            </a:r>
            <a:endParaRPr lang="en-US" sz="5400" b="1" cap="none" spc="0" dirty="0">
              <a:ln w="31550" cmpd="sng">
                <a:solidFill>
                  <a:srgbClr val="FFD6AD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of validity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443" y="1427204"/>
            <a:ext cx="7772400" cy="3639065"/>
          </a:xfrm>
        </p:spPr>
        <p:txBody>
          <a:bodyPr/>
          <a:lstStyle/>
          <a:p>
            <a:r>
              <a:rPr lang="en-US" sz="2400" dirty="0" smtClean="0"/>
              <a:t>Result: LR</a:t>
            </a:r>
            <a:r>
              <a:rPr lang="el-GR" sz="4000" baseline="-25000" dirty="0" smtClean="0"/>
              <a:t>κ</a:t>
            </a:r>
            <a:r>
              <a:rPr lang="en-US" sz="2400" dirty="0" smtClean="0"/>
              <a:t>=</a:t>
            </a:r>
            <a:r>
              <a:rPr lang="en-US" sz="2400" i="1" dirty="0" smtClean="0"/>
              <a:t>n</a:t>
            </a:r>
            <a:r>
              <a:rPr lang="en-US" sz="2400" dirty="0" smtClean="0"/>
              <a:t>/(1-</a:t>
            </a:r>
            <a:r>
              <a:rPr lang="el-GR" sz="2400" dirty="0" smtClean="0"/>
              <a:t>κ</a:t>
            </a:r>
            <a:r>
              <a:rPr lang="en-US" sz="2400" dirty="0" smtClean="0"/>
              <a:t>) is a reasonable assessment of the evidence that a matching haplotype suspect is the donor when the crime scene haplotype is unseen in a database.</a:t>
            </a:r>
          </a:p>
          <a:p>
            <a:r>
              <a:rPr lang="en-US" sz="2400" dirty="0" smtClean="0"/>
              <a:t>The paper [FP] derives and validates the formula in a coherent, linear deductive presentation, the appropriate framework for discussion including criticism.</a:t>
            </a:r>
          </a:p>
          <a:p>
            <a:pPr lvl="1"/>
            <a:r>
              <a:rPr lang="en-US" sz="2400" dirty="0" smtClean="0"/>
              <a:t>Known criticisms make no sense.</a:t>
            </a:r>
          </a:p>
          <a:p>
            <a:pPr lvl="1"/>
            <a:r>
              <a:rPr lang="en-US" sz="2400" dirty="0" smtClean="0"/>
              <a:t>Better to assess the logic of the paper &amp; see if and exactly where there is a flaw or disagreement.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45073"/>
            <a:ext cx="7772400" cy="697787"/>
          </a:xfrm>
        </p:spPr>
        <p:txBody>
          <a:bodyPr/>
          <a:lstStyle/>
          <a:p>
            <a:r>
              <a:rPr lang="en-US" dirty="0" smtClean="0"/>
              <a:t>Final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8551"/>
            <a:ext cx="8842917" cy="4114800"/>
          </a:xfrm>
        </p:spPr>
        <p:txBody>
          <a:bodyPr/>
          <a:lstStyle/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Test is the innocent suspect, e.g.</a:t>
            </a:r>
          </a:p>
          <a:p>
            <a:pPr lvl="2"/>
            <a:r>
              <a:rPr lang="en-US" dirty="0" smtClean="0">
                <a:solidFill>
                  <a:srgbClr val="FFFF00"/>
                </a:solidFill>
                <a:latin typeface="Arial Rounded MT Bold" pitchFamily="34" charset="0"/>
              </a:rPr>
              <a:t>probability that an </a:t>
            </a:r>
            <a:r>
              <a:rPr lang="en-US" i="1" dirty="0" smtClean="0">
                <a:solidFill>
                  <a:srgbClr val="FFFF00"/>
                </a:solidFill>
                <a:latin typeface="Arial Rounded MT Bold" pitchFamily="34" charset="0"/>
              </a:rPr>
              <a:t>random suspect </a:t>
            </a:r>
            <a:r>
              <a:rPr lang="en-US" dirty="0" smtClean="0">
                <a:solidFill>
                  <a:srgbClr val="FFFF00"/>
                </a:solidFill>
                <a:latin typeface="Arial Rounded MT Bold" pitchFamily="34" charset="0"/>
              </a:rPr>
              <a:t> would match the crime scene type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(Matching) probability is not (haplotype) frequency</a:t>
            </a:r>
          </a:p>
          <a:p>
            <a:pPr lvl="2"/>
            <a:r>
              <a:rPr lang="en-US" dirty="0" smtClean="0"/>
              <a:t>(inference from data; no confidence intervals)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Condition on the crime scene type</a:t>
            </a:r>
          </a:p>
          <a:p>
            <a:pPr lvl="2"/>
            <a:r>
              <a:rPr lang="en-US" dirty="0" smtClean="0"/>
              <a:t>(toss into database. No more “0 count”.)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Sample frequency may not approximate probability</a:t>
            </a:r>
          </a:p>
          <a:p>
            <a:pPr lvl="2"/>
            <a:r>
              <a:rPr lang="en-US" dirty="0" smtClean="0"/>
              <a:t>LR can be &gt;&gt; sample size</a:t>
            </a:r>
            <a:endParaRPr lang="en-US" dirty="0"/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1618736" y="944572"/>
            <a:ext cx="6845780" cy="1143000"/>
          </a:xfrm>
          <a:prstGeom prst="rect">
            <a:avLst/>
          </a:prstGeom>
          <a:noFill/>
          <a:ln w="38100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R="0" lvl="0" indent="3175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>
                <a:tab pos="1939925" algn="l"/>
                <a:tab pos="4287838" algn="l"/>
              </a:tabLst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LR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1/Pr(T=S)</a:t>
            </a:r>
          </a:p>
          <a:p>
            <a:pPr marL="342900" lvl="0" indent="-342900">
              <a:spcBef>
                <a:spcPts val="300"/>
              </a:spcBef>
              <a:buClr>
                <a:schemeClr val="tx2"/>
              </a:buClr>
              <a:tabLst>
                <a:tab pos="1939925" algn="l"/>
                <a:tab pos="4287838" algn="l"/>
              </a:tabLst>
              <a:defRPr/>
            </a:pPr>
            <a:r>
              <a:rPr lang="en-US" sz="2800" kern="0" dirty="0" smtClean="0">
                <a:latin typeface="+mn-lt"/>
              </a:rPr>
              <a:t>κ method: 	LR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≈ </a:t>
            </a:r>
            <a:r>
              <a:rPr kumimoji="0" lang="en-US" sz="2800" b="0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/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(1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−</a:t>
            </a: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κ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)	for a new type.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65362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459891" y="3223054"/>
            <a:ext cx="5270157" cy="1143000"/>
          </a:xfrm>
        </p:spPr>
        <p:txBody>
          <a:bodyPr/>
          <a:lstStyle/>
          <a:p>
            <a:r>
              <a:rPr lang="en-US" dirty="0"/>
              <a:t>The end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58744" y="1801096"/>
            <a:ext cx="5432739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rules of genetics are simple. Their consequences are not always obvious.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SCP behind DNA.jpg"/>
          <p:cNvPicPr>
            <a:picLocks noChangeAspect="1"/>
          </p:cNvPicPr>
          <p:nvPr/>
        </p:nvPicPr>
        <p:blipFill>
          <a:blip r:embed="rId2" cstate="print"/>
          <a:srcRect l="48100" t="16301" r="13133" b="8699"/>
          <a:stretch>
            <a:fillRect/>
          </a:stretch>
        </p:blipFill>
        <p:spPr>
          <a:xfrm>
            <a:off x="333633" y="314008"/>
            <a:ext cx="3002691" cy="4356846"/>
          </a:xfrm>
          <a:prstGeom prst="rect">
            <a:avLst/>
          </a:prstGeom>
        </p:spPr>
      </p:pic>
    </p:spTree>
  </p:cSld>
  <p:clrMapOvr>
    <a:masterClrMapping/>
  </p:clrMapOvr>
  <p:transition advTm="14548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17128"/>
            <a:ext cx="7772400" cy="2247900"/>
          </a:xfrm>
        </p:spPr>
        <p:txBody>
          <a:bodyPr/>
          <a:lstStyle/>
          <a:p>
            <a:pPr marL="609600" indent="-609600">
              <a:buNone/>
            </a:pPr>
            <a:r>
              <a:rPr lang="en-US" sz="4400" dirty="0">
                <a:solidFill>
                  <a:schemeClr val="tx2"/>
                </a:solidFill>
              </a:rPr>
              <a:t>Understanding Y </a:t>
            </a:r>
            <a:r>
              <a:rPr lang="en-US" sz="4400" dirty="0" err="1" smtClean="0">
                <a:solidFill>
                  <a:schemeClr val="tx2"/>
                </a:solidFill>
              </a:rPr>
              <a:t>haplotypes</a:t>
            </a:r>
            <a:endParaRPr lang="en-US" sz="4400" dirty="0" smtClean="0">
              <a:solidFill>
                <a:schemeClr val="tx2"/>
              </a:solidFill>
            </a:endParaRPr>
          </a:p>
          <a:p>
            <a:pPr marL="1009650" lvl="1" indent="-609600">
              <a:buFont typeface="+mj-lt"/>
              <a:buAutoNum type="arabicPeriod"/>
            </a:pPr>
            <a:r>
              <a:rPr lang="en-US" dirty="0" smtClean="0"/>
              <a:t>Evolutionary history </a:t>
            </a:r>
            <a:r>
              <a:rPr lang="en-US" dirty="0"/>
              <a:t>and population </a:t>
            </a:r>
            <a:r>
              <a:rPr lang="en-US" dirty="0" smtClean="0"/>
              <a:t>genetics</a:t>
            </a:r>
          </a:p>
          <a:p>
            <a:pPr marL="1009650" lvl="1" indent="-609600">
              <a:buFont typeface="+mj-lt"/>
              <a:buAutoNum type="arabicPeriod"/>
            </a:pPr>
            <a:r>
              <a:rPr lang="en-US" dirty="0" smtClean="0"/>
              <a:t>Evidential value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ransition advTm="8776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men alive today have a common Y-chromosome ancestor</a:t>
            </a:r>
          </a:p>
          <a:p>
            <a:r>
              <a:rPr lang="en-US" dirty="0" smtClean="0"/>
              <a:t>(probably 3,000 generations ago)</a:t>
            </a:r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698500" y="368300"/>
            <a:ext cx="7772400" cy="1143000"/>
          </a:xfrm>
        </p:spPr>
        <p:txBody>
          <a:bodyPr/>
          <a:lstStyle/>
          <a:p>
            <a:r>
              <a:rPr lang="en-US" dirty="0" smtClean="0"/>
              <a:t>All men are related</a:t>
            </a:r>
          </a:p>
        </p:txBody>
      </p:sp>
    </p:spTree>
  </p:cSld>
  <p:clrMapOvr>
    <a:masterClrMapping/>
  </p:clrMapOvr>
  <p:transition advTm="3143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men have the same </a:t>
            </a:r>
            <a:r>
              <a:rPr lang="en-US" dirty="0" err="1" smtClean="0"/>
              <a:t>Yfiler</a:t>
            </a:r>
            <a:r>
              <a:rPr lang="en-US" dirty="0" smtClean="0"/>
              <a:t> </a:t>
            </a:r>
            <a:r>
              <a:rPr lang="en-US" dirty="0" err="1" smtClean="0"/>
              <a:t>haplotype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Connected to a common ancestor without mutation (IBD), or not?</a:t>
            </a:r>
          </a:p>
          <a:p>
            <a:endParaRPr lang="en-US" dirty="0" smtClean="0"/>
          </a:p>
          <a:p>
            <a:r>
              <a:rPr lang="en-US" dirty="0" smtClean="0"/>
              <a:t>(Terminology: </a:t>
            </a:r>
          </a:p>
          <a:p>
            <a:pPr lvl="1"/>
            <a:r>
              <a:rPr lang="en-US" dirty="0" smtClean="0"/>
              <a:t>IBD = Identity by descent = related with no intervening mutations</a:t>
            </a:r>
          </a:p>
          <a:p>
            <a:pPr lvl="1"/>
            <a:r>
              <a:rPr lang="en-US" dirty="0" smtClean="0"/>
              <a:t>IBS = Identity by state = same </a:t>
            </a:r>
            <a:r>
              <a:rPr lang="en-US" dirty="0" err="1" smtClean="0"/>
              <a:t>haplotype</a:t>
            </a:r>
            <a:r>
              <a:rPr lang="en-US" dirty="0" smtClean="0"/>
              <a:t> maybe coincidentally)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Identity by descent or by state?</a:t>
            </a:r>
          </a:p>
        </p:txBody>
      </p:sp>
    </p:spTree>
    <p:custDataLst>
      <p:tags r:id="rId1"/>
    </p:custDataLst>
  </p:cSld>
  <p:clrMapOvr>
    <a:masterClrMapping/>
  </p:clrMapOvr>
  <p:transition advTm="23334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Y-</a:t>
            </a:r>
            <a:r>
              <a:rPr lang="en-US" dirty="0" err="1" smtClean="0"/>
              <a:t>haplotype</a:t>
            </a:r>
            <a:r>
              <a:rPr lang="en-US" dirty="0" smtClean="0"/>
              <a:t> </a:t>
            </a:r>
            <a:r>
              <a:rPr lang="en-US" dirty="0"/>
              <a:t>lineage</a:t>
            </a:r>
          </a:p>
        </p:txBody>
      </p:sp>
      <p:sp>
        <p:nvSpPr>
          <p:cNvPr id="413740" name="Freeform 44"/>
          <p:cNvSpPr>
            <a:spLocks/>
          </p:cNvSpPr>
          <p:nvPr/>
        </p:nvSpPr>
        <p:spPr bwMode="auto">
          <a:xfrm>
            <a:off x="4635500" y="3422650"/>
            <a:ext cx="1892300" cy="127000"/>
          </a:xfrm>
          <a:custGeom>
            <a:avLst/>
            <a:gdLst/>
            <a:ahLst/>
            <a:cxnLst>
              <a:cxn ang="0">
                <a:pos x="0" y="80"/>
              </a:cxn>
              <a:cxn ang="0">
                <a:pos x="396" y="0"/>
              </a:cxn>
              <a:cxn ang="0">
                <a:pos x="808" y="80"/>
              </a:cxn>
              <a:cxn ang="0">
                <a:pos x="1192" y="24"/>
              </a:cxn>
            </a:cxnLst>
            <a:rect l="0" t="0" r="r" b="b"/>
            <a:pathLst>
              <a:path w="1192" h="80">
                <a:moveTo>
                  <a:pt x="0" y="80"/>
                </a:moveTo>
                <a:lnTo>
                  <a:pt x="396" y="0"/>
                </a:lnTo>
                <a:lnTo>
                  <a:pt x="808" y="80"/>
                </a:lnTo>
                <a:lnTo>
                  <a:pt x="1192" y="24"/>
                </a:lnTo>
              </a:path>
            </a:pathLst>
          </a:custGeom>
          <a:noFill/>
          <a:ln w="38100" cap="flat" cmpd="sng">
            <a:solidFill>
              <a:srgbClr val="00FFFF"/>
            </a:solidFill>
            <a:prstDash val="solid"/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413746" name="Line 50"/>
          <p:cNvSpPr>
            <a:spLocks noChangeShapeType="1"/>
          </p:cNvSpPr>
          <p:nvPr/>
        </p:nvSpPr>
        <p:spPr bwMode="auto">
          <a:xfrm>
            <a:off x="6521450" y="3467100"/>
            <a:ext cx="546100" cy="139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3362325" y="2471738"/>
            <a:ext cx="3819525" cy="628650"/>
            <a:chOff x="2118" y="1557"/>
            <a:chExt cx="2406" cy="396"/>
          </a:xfrm>
        </p:grpSpPr>
        <p:grpSp>
          <p:nvGrpSpPr>
            <p:cNvPr id="3" name="Group 65"/>
            <p:cNvGrpSpPr>
              <a:grpSpLocks/>
            </p:cNvGrpSpPr>
            <p:nvPr/>
          </p:nvGrpSpPr>
          <p:grpSpPr bwMode="auto">
            <a:xfrm>
              <a:off x="2118" y="1557"/>
              <a:ext cx="2406" cy="396"/>
              <a:chOff x="2118" y="1557"/>
              <a:chExt cx="2406" cy="396"/>
            </a:xfrm>
          </p:grpSpPr>
          <p:sp>
            <p:nvSpPr>
              <p:cNvPr id="413736" name="Freeform 40"/>
              <p:cNvSpPr>
                <a:spLocks/>
              </p:cNvSpPr>
              <p:nvPr/>
            </p:nvSpPr>
            <p:spPr bwMode="auto">
              <a:xfrm>
                <a:off x="2118" y="1557"/>
                <a:ext cx="1110" cy="135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384" y="15"/>
                  </a:cxn>
                  <a:cxn ang="0">
                    <a:pos x="777" y="126"/>
                  </a:cxn>
                  <a:cxn ang="0">
                    <a:pos x="1110" y="0"/>
                  </a:cxn>
                </a:cxnLst>
                <a:rect l="0" t="0" r="r" b="b"/>
                <a:pathLst>
                  <a:path w="1110" h="135">
                    <a:moveTo>
                      <a:pt x="0" y="135"/>
                    </a:moveTo>
                    <a:lnTo>
                      <a:pt x="384" y="15"/>
                    </a:lnTo>
                    <a:lnTo>
                      <a:pt x="777" y="126"/>
                    </a:lnTo>
                    <a:lnTo>
                      <a:pt x="1110" y="0"/>
                    </a:lnTo>
                  </a:path>
                </a:pathLst>
              </a:custGeom>
              <a:noFill/>
              <a:ln w="38100" cap="flat" cmpd="sng">
                <a:solidFill>
                  <a:srgbClr val="FF99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7" name="Freeform 41"/>
              <p:cNvSpPr>
                <a:spLocks/>
              </p:cNvSpPr>
              <p:nvPr/>
            </p:nvSpPr>
            <p:spPr bwMode="auto">
              <a:xfrm>
                <a:off x="2889" y="1647"/>
                <a:ext cx="969" cy="66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360" y="66"/>
                  </a:cxn>
                  <a:cxn ang="0">
                    <a:pos x="639" y="0"/>
                  </a:cxn>
                  <a:cxn ang="0">
                    <a:pos x="969" y="66"/>
                  </a:cxn>
                </a:cxnLst>
                <a:rect l="0" t="0" r="r" b="b"/>
                <a:pathLst>
                  <a:path w="969" h="66">
                    <a:moveTo>
                      <a:pt x="0" y="36"/>
                    </a:moveTo>
                    <a:lnTo>
                      <a:pt x="360" y="66"/>
                    </a:lnTo>
                    <a:lnTo>
                      <a:pt x="639" y="0"/>
                    </a:lnTo>
                    <a:lnTo>
                      <a:pt x="969" y="66"/>
                    </a:lnTo>
                  </a:path>
                </a:pathLst>
              </a:custGeom>
              <a:noFill/>
              <a:ln w="38100" cap="flat" cmpd="sng">
                <a:solidFill>
                  <a:srgbClr val="FF99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8" name="Freeform 42"/>
              <p:cNvSpPr>
                <a:spLocks/>
              </p:cNvSpPr>
              <p:nvPr/>
            </p:nvSpPr>
            <p:spPr bwMode="auto">
              <a:xfrm>
                <a:off x="3258" y="1707"/>
                <a:ext cx="1266" cy="24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2" y="132"/>
                  </a:cxn>
                  <a:cxn ang="0">
                    <a:pos x="639" y="192"/>
                  </a:cxn>
                  <a:cxn ang="0">
                    <a:pos x="939" y="246"/>
                  </a:cxn>
                  <a:cxn ang="0">
                    <a:pos x="1266" y="234"/>
                  </a:cxn>
                </a:cxnLst>
                <a:rect l="0" t="0" r="r" b="b"/>
                <a:pathLst>
                  <a:path w="1266" h="246">
                    <a:moveTo>
                      <a:pt x="0" y="0"/>
                    </a:moveTo>
                    <a:lnTo>
                      <a:pt x="282" y="132"/>
                    </a:lnTo>
                    <a:lnTo>
                      <a:pt x="639" y="192"/>
                    </a:lnTo>
                    <a:lnTo>
                      <a:pt x="939" y="246"/>
                    </a:lnTo>
                    <a:lnTo>
                      <a:pt x="1266" y="234"/>
                    </a:lnTo>
                  </a:path>
                </a:pathLst>
              </a:custGeom>
              <a:noFill/>
              <a:ln w="38100" cap="flat" cmpd="sng">
                <a:solidFill>
                  <a:srgbClr val="FF99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  <p:sp>
          <p:nvSpPr>
            <p:cNvPr id="413747" name="Line 51"/>
            <p:cNvSpPr>
              <a:spLocks noChangeShapeType="1"/>
            </p:cNvSpPr>
            <p:nvPr/>
          </p:nvSpPr>
          <p:spPr bwMode="auto">
            <a:xfrm>
              <a:off x="2504" y="1572"/>
              <a:ext cx="408" cy="276"/>
            </a:xfrm>
            <a:prstGeom prst="line">
              <a:avLst/>
            </a:prstGeom>
            <a:noFill/>
            <a:ln w="38100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1287863" y="2599577"/>
            <a:ext cx="1235075" cy="909638"/>
            <a:chOff x="410" y="1644"/>
            <a:chExt cx="778" cy="573"/>
          </a:xfrm>
        </p:grpSpPr>
        <p:sp>
          <p:nvSpPr>
            <p:cNvPr id="413748" name="Oval 52"/>
            <p:cNvSpPr>
              <a:spLocks noChangeArrowheads="1"/>
            </p:cNvSpPr>
            <p:nvPr/>
          </p:nvSpPr>
          <p:spPr bwMode="auto">
            <a:xfrm>
              <a:off x="696" y="1772"/>
              <a:ext cx="188" cy="1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13749" name="Line 53"/>
            <p:cNvSpPr>
              <a:spLocks noChangeShapeType="1"/>
            </p:cNvSpPr>
            <p:nvPr/>
          </p:nvSpPr>
          <p:spPr bwMode="auto">
            <a:xfrm flipV="1">
              <a:off x="856" y="1644"/>
              <a:ext cx="16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13750" name="Text Box 54"/>
            <p:cNvSpPr txBox="1">
              <a:spLocks noChangeArrowheads="1"/>
            </p:cNvSpPr>
            <p:nvPr/>
          </p:nvSpPr>
          <p:spPr bwMode="auto">
            <a:xfrm>
              <a:off x="410" y="1926"/>
              <a:ext cx="77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“</a:t>
              </a:r>
              <a:r>
                <a:rPr lang="en-US" sz="2400" dirty="0" smtClean="0">
                  <a:solidFill>
                    <a:schemeClr val="tx1"/>
                  </a:solidFill>
                </a:rPr>
                <a:t>Adam</a:t>
              </a:r>
              <a:r>
                <a:rPr lang="en-US" sz="2000" dirty="0" smtClean="0">
                  <a:solidFill>
                    <a:schemeClr val="tx1"/>
                  </a:solidFill>
                </a:rPr>
                <a:t>”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66"/>
          <p:cNvGrpSpPr>
            <a:grpSpLocks/>
          </p:cNvGrpSpPr>
          <p:nvPr/>
        </p:nvGrpSpPr>
        <p:grpSpPr bwMode="auto">
          <a:xfrm>
            <a:off x="2844798" y="1774820"/>
            <a:ext cx="1460500" cy="873122"/>
            <a:chOff x="1792" y="1118"/>
            <a:chExt cx="920" cy="550"/>
          </a:xfrm>
        </p:grpSpPr>
        <p:sp>
          <p:nvSpPr>
            <p:cNvPr id="413751" name="Text Box 55"/>
            <p:cNvSpPr txBox="1">
              <a:spLocks noChangeArrowheads="1"/>
            </p:cNvSpPr>
            <p:nvPr/>
          </p:nvSpPr>
          <p:spPr bwMode="auto">
            <a:xfrm>
              <a:off x="1792" y="1118"/>
              <a:ext cx="92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800" dirty="0">
                  <a:solidFill>
                    <a:schemeClr val="tx1"/>
                  </a:solidFill>
                </a:rPr>
                <a:t>muta</a:t>
              </a:r>
              <a:r>
                <a:rPr lang="en-US" sz="2800" dirty="0">
                  <a:solidFill>
                    <a:srgbClr val="FF99CC"/>
                  </a:solidFill>
                </a:rPr>
                <a:t>tion</a:t>
              </a:r>
            </a:p>
          </p:txBody>
        </p:sp>
        <p:sp>
          <p:nvSpPr>
            <p:cNvPr id="413752" name="Freeform 56"/>
            <p:cNvSpPr>
              <a:spLocks/>
            </p:cNvSpPr>
            <p:nvPr/>
          </p:nvSpPr>
          <p:spPr bwMode="auto">
            <a:xfrm>
              <a:off x="1974" y="1412"/>
              <a:ext cx="193" cy="256"/>
            </a:xfrm>
            <a:custGeom>
              <a:avLst/>
              <a:gdLst/>
              <a:ahLst/>
              <a:cxnLst>
                <a:cxn ang="0">
                  <a:pos x="193" y="0"/>
                </a:cxn>
                <a:cxn ang="0">
                  <a:pos x="138" y="256"/>
                </a:cxn>
              </a:cxnLst>
              <a:rect l="0" t="0" r="r" b="b"/>
              <a:pathLst>
                <a:path w="193" h="256">
                  <a:moveTo>
                    <a:pt x="193" y="0"/>
                  </a:moveTo>
                  <a:cubicBezTo>
                    <a:pt x="153" y="94"/>
                    <a:pt x="0" y="40"/>
                    <a:pt x="138" y="25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3635375" y="2208213"/>
            <a:ext cx="3082925" cy="1131887"/>
            <a:chOff x="2290" y="1391"/>
            <a:chExt cx="1942" cy="713"/>
          </a:xfrm>
        </p:grpSpPr>
        <p:sp>
          <p:nvSpPr>
            <p:cNvPr id="413739" name="Freeform 43"/>
            <p:cNvSpPr>
              <a:spLocks/>
            </p:cNvSpPr>
            <p:nvPr/>
          </p:nvSpPr>
          <p:spPr bwMode="auto">
            <a:xfrm>
              <a:off x="2908" y="1848"/>
              <a:ext cx="1324" cy="2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4" y="68"/>
                </a:cxn>
                <a:cxn ang="0">
                  <a:pos x="644" y="152"/>
                </a:cxn>
                <a:cxn ang="0">
                  <a:pos x="980" y="164"/>
                </a:cxn>
                <a:cxn ang="0">
                  <a:pos x="1324" y="256"/>
                </a:cxn>
              </a:cxnLst>
              <a:rect l="0" t="0" r="r" b="b"/>
              <a:pathLst>
                <a:path w="1324" h="256">
                  <a:moveTo>
                    <a:pt x="0" y="0"/>
                  </a:moveTo>
                  <a:lnTo>
                    <a:pt x="384" y="68"/>
                  </a:lnTo>
                  <a:lnTo>
                    <a:pt x="644" y="152"/>
                  </a:lnTo>
                  <a:lnTo>
                    <a:pt x="980" y="164"/>
                  </a:lnTo>
                  <a:lnTo>
                    <a:pt x="1324" y="256"/>
                  </a:lnTo>
                </a:path>
              </a:pathLst>
            </a:custGeom>
            <a:noFill/>
            <a:ln w="38100" cap="flat" cmpd="sng">
              <a:solidFill>
                <a:srgbClr val="FFFF00"/>
              </a:solidFill>
              <a:prstDash val="solid"/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13753" name="Freeform 57"/>
            <p:cNvSpPr>
              <a:spLocks/>
            </p:cNvSpPr>
            <p:nvPr/>
          </p:nvSpPr>
          <p:spPr bwMode="auto">
            <a:xfrm>
              <a:off x="2290" y="1391"/>
              <a:ext cx="602" cy="6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02" y="484"/>
                </a:cxn>
              </a:cxnLst>
              <a:rect l="0" t="0" r="r" b="b"/>
              <a:pathLst>
                <a:path w="602" h="667">
                  <a:moveTo>
                    <a:pt x="0" y="0"/>
                  </a:moveTo>
                  <a:cubicBezTo>
                    <a:pt x="140" y="184"/>
                    <a:pt x="395" y="667"/>
                    <a:pt x="602" y="484"/>
                  </a:cubicBezTo>
                </a:path>
              </a:pathLst>
            </a:custGeom>
            <a:noFill/>
            <a:ln w="28575" cap="flat" cmpd="sng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6038850" y="3533775"/>
            <a:ext cx="2967038" cy="1062038"/>
            <a:chOff x="3804" y="2226"/>
            <a:chExt cx="1869" cy="669"/>
          </a:xfrm>
        </p:grpSpPr>
        <p:sp>
          <p:nvSpPr>
            <p:cNvPr id="413754" name="Text Box 58"/>
            <p:cNvSpPr txBox="1">
              <a:spLocks noChangeArrowheads="1"/>
            </p:cNvSpPr>
            <p:nvPr/>
          </p:nvSpPr>
          <p:spPr bwMode="auto">
            <a:xfrm>
              <a:off x="4167" y="2371"/>
              <a:ext cx="1506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</a:rPr>
                <a:t>Convergent mutation (rare)</a:t>
              </a:r>
            </a:p>
          </p:txBody>
        </p:sp>
        <p:sp>
          <p:nvSpPr>
            <p:cNvPr id="413755" name="Freeform 59"/>
            <p:cNvSpPr>
              <a:spLocks/>
            </p:cNvSpPr>
            <p:nvPr/>
          </p:nvSpPr>
          <p:spPr bwMode="auto">
            <a:xfrm>
              <a:off x="3804" y="2226"/>
              <a:ext cx="354" cy="336"/>
            </a:xfrm>
            <a:custGeom>
              <a:avLst/>
              <a:gdLst/>
              <a:ahLst/>
              <a:cxnLst>
                <a:cxn ang="0">
                  <a:pos x="330" y="336"/>
                </a:cxn>
                <a:cxn ang="0">
                  <a:pos x="270" y="0"/>
                </a:cxn>
              </a:cxnLst>
              <a:rect l="0" t="0" r="r" b="b"/>
              <a:pathLst>
                <a:path w="354" h="336">
                  <a:moveTo>
                    <a:pt x="330" y="336"/>
                  </a:moveTo>
                  <a:cubicBezTo>
                    <a:pt x="354" y="66"/>
                    <a:pt x="0" y="228"/>
                    <a:pt x="270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8" name="Group 69"/>
          <p:cNvGrpSpPr>
            <a:grpSpLocks/>
          </p:cNvGrpSpPr>
          <p:nvPr/>
        </p:nvGrpSpPr>
        <p:grpSpPr bwMode="auto">
          <a:xfrm>
            <a:off x="1595407" y="4346691"/>
            <a:ext cx="3988734" cy="652463"/>
            <a:chOff x="502" y="2404"/>
            <a:chExt cx="1712" cy="411"/>
          </a:xfrm>
        </p:grpSpPr>
        <p:sp>
          <p:nvSpPr>
            <p:cNvPr id="413757" name="Text Box 61"/>
            <p:cNvSpPr txBox="1">
              <a:spLocks noChangeArrowheads="1"/>
            </p:cNvSpPr>
            <p:nvPr/>
          </p:nvSpPr>
          <p:spPr bwMode="auto">
            <a:xfrm>
              <a:off x="502" y="2485"/>
              <a:ext cx="1596" cy="330"/>
            </a:xfrm>
            <a:prstGeom prst="rect">
              <a:avLst/>
            </a:prstGeom>
            <a:noFill/>
            <a:ln w="9525">
              <a:noFill/>
              <a:miter lim="800000"/>
              <a:headEnd type="none"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800" dirty="0"/>
                <a:t>“Time’s winged chariot”</a:t>
              </a:r>
            </a:p>
          </p:txBody>
        </p:sp>
        <p:sp>
          <p:nvSpPr>
            <p:cNvPr id="413758" name="Line 62"/>
            <p:cNvSpPr>
              <a:spLocks noChangeShapeType="1"/>
            </p:cNvSpPr>
            <p:nvPr/>
          </p:nvSpPr>
          <p:spPr bwMode="auto">
            <a:xfrm>
              <a:off x="576" y="2404"/>
              <a:ext cx="1638" cy="0"/>
            </a:xfrm>
            <a:prstGeom prst="line">
              <a:avLst/>
            </a:prstGeom>
            <a:noFill/>
            <a:ln w="38100">
              <a:noFill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9" name="Group 71"/>
          <p:cNvGrpSpPr>
            <a:grpSpLocks/>
          </p:cNvGrpSpPr>
          <p:nvPr/>
        </p:nvGrpSpPr>
        <p:grpSpPr bwMode="auto">
          <a:xfrm>
            <a:off x="2079625" y="2684463"/>
            <a:ext cx="4024313" cy="1577975"/>
            <a:chOff x="1310" y="1691"/>
            <a:chExt cx="2535" cy="994"/>
          </a:xfrm>
        </p:grpSpPr>
        <p:grpSp>
          <p:nvGrpSpPr>
            <p:cNvPr id="10" name="Group 64"/>
            <p:cNvGrpSpPr>
              <a:grpSpLocks/>
            </p:cNvGrpSpPr>
            <p:nvPr/>
          </p:nvGrpSpPr>
          <p:grpSpPr bwMode="auto">
            <a:xfrm>
              <a:off x="1310" y="1691"/>
              <a:ext cx="2530" cy="705"/>
              <a:chOff x="1310" y="1691"/>
              <a:chExt cx="2530" cy="705"/>
            </a:xfrm>
          </p:grpSpPr>
          <p:sp>
            <p:nvSpPr>
              <p:cNvPr id="413731" name="Freeform 35"/>
              <p:cNvSpPr>
                <a:spLocks/>
              </p:cNvSpPr>
              <p:nvPr/>
            </p:nvSpPr>
            <p:spPr bwMode="auto">
              <a:xfrm>
                <a:off x="1310" y="1691"/>
                <a:ext cx="1225" cy="174"/>
              </a:xfrm>
              <a:custGeom>
                <a:avLst/>
                <a:gdLst>
                  <a:gd name="connsiteX0" fmla="*/ 0 w 7613"/>
                  <a:gd name="connsiteY0" fmla="*/ 10000 h 10000"/>
                  <a:gd name="connsiteX1" fmla="*/ 1379 w 7613"/>
                  <a:gd name="connsiteY1" fmla="*/ 2644 h 10000"/>
                  <a:gd name="connsiteX2" fmla="*/ 3275 w 7613"/>
                  <a:gd name="connsiteY2" fmla="*/ 7356 h 10000"/>
                  <a:gd name="connsiteX3" fmla="*/ 5052 w 7613"/>
                  <a:gd name="connsiteY3" fmla="*/ 0 h 10000"/>
                  <a:gd name="connsiteX4" fmla="*/ 7613 w 7613"/>
                  <a:gd name="connsiteY4" fmla="*/ 7931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13" h="10000">
                    <a:moveTo>
                      <a:pt x="0" y="10000"/>
                    </a:moveTo>
                    <a:lnTo>
                      <a:pt x="1379" y="2644"/>
                    </a:lnTo>
                    <a:lnTo>
                      <a:pt x="3275" y="7356"/>
                    </a:lnTo>
                    <a:lnTo>
                      <a:pt x="5052" y="0"/>
                    </a:lnTo>
                    <a:lnTo>
                      <a:pt x="7613" y="7931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2" name="Freeform 36"/>
              <p:cNvSpPr>
                <a:spLocks/>
              </p:cNvSpPr>
              <p:nvPr/>
            </p:nvSpPr>
            <p:spPr bwMode="auto">
              <a:xfrm>
                <a:off x="1311" y="1866"/>
                <a:ext cx="2529" cy="5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6" y="118"/>
                  </a:cxn>
                  <a:cxn ang="0">
                    <a:pos x="505" y="270"/>
                  </a:cxn>
                  <a:cxn ang="0">
                    <a:pos x="829" y="266"/>
                  </a:cxn>
                  <a:cxn ang="0">
                    <a:pos x="1181" y="450"/>
                  </a:cxn>
                  <a:cxn ang="0">
                    <a:pos x="1609" y="374"/>
                  </a:cxn>
                  <a:cxn ang="0">
                    <a:pos x="1989" y="530"/>
                  </a:cxn>
                  <a:cxn ang="0">
                    <a:pos x="2529" y="518"/>
                  </a:cxn>
                </a:cxnLst>
                <a:rect l="0" t="0" r="r" b="b"/>
                <a:pathLst>
                  <a:path w="2529" h="530">
                    <a:moveTo>
                      <a:pt x="0" y="0"/>
                    </a:moveTo>
                    <a:lnTo>
                      <a:pt x="236" y="118"/>
                    </a:lnTo>
                    <a:lnTo>
                      <a:pt x="505" y="270"/>
                    </a:lnTo>
                    <a:lnTo>
                      <a:pt x="829" y="266"/>
                    </a:lnTo>
                    <a:lnTo>
                      <a:pt x="1181" y="450"/>
                    </a:lnTo>
                    <a:lnTo>
                      <a:pt x="1609" y="374"/>
                    </a:lnTo>
                    <a:lnTo>
                      <a:pt x="1989" y="530"/>
                    </a:lnTo>
                    <a:lnTo>
                      <a:pt x="2529" y="518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  <p:sp>
          <p:nvSpPr>
            <p:cNvPr id="413766" name="Freeform 70"/>
            <p:cNvSpPr>
              <a:spLocks/>
            </p:cNvSpPr>
            <p:nvPr/>
          </p:nvSpPr>
          <p:spPr bwMode="auto">
            <a:xfrm>
              <a:off x="2499" y="2328"/>
              <a:ext cx="1346" cy="3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5" y="203"/>
                </a:cxn>
                <a:cxn ang="0">
                  <a:pos x="811" y="309"/>
                </a:cxn>
                <a:cxn ang="0">
                  <a:pos x="1346" y="357"/>
                </a:cxn>
              </a:cxnLst>
              <a:rect l="0" t="0" r="r" b="b"/>
              <a:pathLst>
                <a:path w="1346" h="357">
                  <a:moveTo>
                    <a:pt x="0" y="0"/>
                  </a:moveTo>
                  <a:lnTo>
                    <a:pt x="405" y="203"/>
                  </a:lnTo>
                  <a:lnTo>
                    <a:pt x="811" y="309"/>
                  </a:lnTo>
                  <a:lnTo>
                    <a:pt x="1346" y="357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sp>
        <p:nvSpPr>
          <p:cNvPr id="413768" name="Text Box 72"/>
          <p:cNvSpPr txBox="1">
            <a:spLocks noChangeArrowheads="1"/>
          </p:cNvSpPr>
          <p:nvPr/>
        </p:nvSpPr>
        <p:spPr bwMode="auto">
          <a:xfrm>
            <a:off x="3578225" y="4992688"/>
            <a:ext cx="410465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b">
            <a:spAutoFit/>
          </a:bodyPr>
          <a:lstStyle/>
          <a:p>
            <a:r>
              <a:rPr lang="en-US" sz="2400" dirty="0"/>
              <a:t>Same color = same Y-</a:t>
            </a:r>
            <a:r>
              <a:rPr lang="en-US" sz="2400" dirty="0" err="1"/>
              <a:t>haplotype</a:t>
            </a:r>
            <a:endParaRPr lang="en-US" sz="2400" dirty="0"/>
          </a:p>
        </p:txBody>
      </p:sp>
      <p:pic>
        <p:nvPicPr>
          <p:cNvPr id="35" name="~PP2489.WAV">
            <a:hlinkClick r:id="" action="ppaction://media"/>
          </p:cNvPr>
          <p:cNvPicPr>
            <a:picLocks noRot="1" noChangeAspect="1"/>
          </p:cNvPicPr>
          <p:nvPr>
            <a:wavAudioFile r:embed="rId2" name="~PP2489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44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3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1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41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413740" grpId="0" animBg="1"/>
      <p:bldP spid="413746" grpId="0" animBg="1"/>
      <p:bldP spid="41376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2" name="Freeform 4"/>
          <p:cNvSpPr>
            <a:spLocks/>
          </p:cNvSpPr>
          <p:nvPr/>
        </p:nvSpPr>
        <p:spPr bwMode="auto">
          <a:xfrm>
            <a:off x="509588" y="5319255"/>
            <a:ext cx="7742237" cy="1103313"/>
          </a:xfrm>
          <a:custGeom>
            <a:avLst/>
            <a:gdLst/>
            <a:ahLst/>
            <a:cxnLst>
              <a:cxn ang="0">
                <a:pos x="227" y="234"/>
              </a:cxn>
              <a:cxn ang="0">
                <a:pos x="5587" y="282"/>
              </a:cxn>
              <a:cxn ang="0">
                <a:pos x="5579" y="922"/>
              </a:cxn>
              <a:cxn ang="0">
                <a:pos x="283" y="1002"/>
              </a:cxn>
              <a:cxn ang="0">
                <a:pos x="227" y="234"/>
              </a:cxn>
            </a:cxnLst>
            <a:rect l="0" t="0" r="r" b="b"/>
            <a:pathLst>
              <a:path w="5794" h="1133">
                <a:moveTo>
                  <a:pt x="227" y="234"/>
                </a:moveTo>
                <a:cubicBezTo>
                  <a:pt x="454" y="145"/>
                  <a:pt x="5380" y="0"/>
                  <a:pt x="5587" y="282"/>
                </a:cubicBezTo>
                <a:cubicBezTo>
                  <a:pt x="5794" y="564"/>
                  <a:pt x="5730" y="711"/>
                  <a:pt x="5579" y="922"/>
                </a:cubicBezTo>
                <a:cubicBezTo>
                  <a:pt x="5428" y="1133"/>
                  <a:pt x="464" y="1131"/>
                  <a:pt x="283" y="1002"/>
                </a:cubicBezTo>
                <a:cubicBezTo>
                  <a:pt x="102" y="873"/>
                  <a:pt x="0" y="323"/>
                  <a:pt x="227" y="234"/>
                </a:cubicBezTo>
                <a:close/>
              </a:path>
            </a:pathLst>
          </a:custGeom>
          <a:solidFill>
            <a:schemeClr val="bg1">
              <a:alpha val="28999"/>
            </a:schemeClr>
          </a:solidFill>
          <a:ln w="38100" cap="flat" cmpd="sng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Convergent Y mutation</a:t>
            </a:r>
          </a:p>
        </p:txBody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799" y="2057400"/>
            <a:ext cx="7922623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Y </a:t>
            </a:r>
            <a:r>
              <a:rPr lang="en-US" sz="2800" dirty="0" err="1"/>
              <a:t>haplotype</a:t>
            </a:r>
            <a:r>
              <a:rPr lang="en-US" sz="2800" dirty="0"/>
              <a:t> = 17 numbers = position in 17-space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Mutation is </a:t>
            </a:r>
            <a:r>
              <a:rPr lang="en-US" sz="2800" dirty="0">
                <a:cs typeface="Times New Roman" pitchFamily="18" charset="0"/>
              </a:rPr>
              <a:t>random walk in 17 </a:t>
            </a:r>
            <a:r>
              <a:rPr lang="en-US" sz="2800" dirty="0" smtClean="0">
                <a:cs typeface="Times New Roman" pitchFamily="18" charset="0"/>
              </a:rPr>
              <a:t>dimensions</a:t>
            </a:r>
            <a:endParaRPr lang="en-US" sz="28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cs typeface="Times New Roman" pitchFamily="18" charset="0"/>
              </a:rPr>
              <a:t>Each step is +1 or -1 in some dimension. </a:t>
            </a:r>
            <a:endParaRPr lang="en-US" sz="2400" dirty="0" smtClean="0">
              <a:cs typeface="Times New Roman" pitchFamily="18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>
                <a:cs typeface="Times New Roman" pitchFamily="18" charset="0"/>
              </a:rPr>
              <a:t>                              2      ×           17                  =34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cs typeface="Times New Roman" pitchFamily="18" charset="0"/>
              </a:rPr>
              <a:t>Random walks rarely return to start.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cs typeface="Times New Roman" pitchFamily="18" charset="0"/>
              </a:rPr>
              <a:t>2 mutation separation: 1/34 chance that 2</a:t>
            </a:r>
            <a:r>
              <a:rPr lang="en-US" sz="2400" baseline="30000" dirty="0" smtClean="0">
                <a:cs typeface="Times New Roman" pitchFamily="18" charset="0"/>
              </a:rPr>
              <a:t>nd</a:t>
            </a:r>
            <a:r>
              <a:rPr lang="en-US" sz="2400" dirty="0" smtClean="0">
                <a:cs typeface="Times New Roman" pitchFamily="18" charset="0"/>
              </a:rPr>
              <a:t> mutation reverses 1</a:t>
            </a:r>
            <a:r>
              <a:rPr lang="en-US" sz="2400" baseline="30000" dirty="0" smtClean="0">
                <a:cs typeface="Times New Roman" pitchFamily="18" charset="0"/>
              </a:rPr>
              <a:t>st</a:t>
            </a:r>
            <a:r>
              <a:rPr lang="en-US" sz="2400" dirty="0" smtClean="0">
                <a:cs typeface="Times New Roman" pitchFamily="18" charset="0"/>
              </a:rPr>
              <a:t> one.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cs typeface="Times New Roman" pitchFamily="18" charset="0"/>
              </a:rPr>
              <a:t>Probability to converge otherwise is negligible.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cs typeface="Times New Roman" pitchFamily="18" charset="0"/>
              </a:rPr>
              <a:t>Identical Y-filer </a:t>
            </a:r>
            <a:r>
              <a:rPr lang="en-US" sz="2800" dirty="0" err="1">
                <a:cs typeface="Times New Roman" pitchFamily="18" charset="0"/>
              </a:rPr>
              <a:t>haplotype</a:t>
            </a:r>
            <a:r>
              <a:rPr lang="en-US" sz="2800" dirty="0">
                <a:cs typeface="Times New Roman" pitchFamily="18" charset="0"/>
              </a:rPr>
              <a:t> =&gt; relationship to common ancestor without </a:t>
            </a:r>
            <a:r>
              <a:rPr lang="en-US" sz="2800" dirty="0" smtClean="0">
                <a:cs typeface="Times New Roman" pitchFamily="18" charset="0"/>
              </a:rPr>
              <a:t>mutations (IBD)</a:t>
            </a:r>
            <a:endParaRPr lang="en-US" sz="2800" dirty="0"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000375" y="2943225"/>
            <a:ext cx="1057276" cy="514350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4362450" y="2952750"/>
            <a:ext cx="2105026" cy="514350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" name="~PP665.WAV">
            <a:hlinkClick r:id="" action="ppaction://media"/>
          </p:cNvPr>
          <p:cNvPicPr>
            <a:picLocks noRot="1" noChangeAspect="1"/>
          </p:cNvPicPr>
          <p:nvPr>
            <a:wavAudioFile r:embed="rId2" name="~PP665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89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3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39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39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539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539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539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539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39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3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39652" grpId="0" animBg="1"/>
      <p:bldP spid="539652" grpId="1" animBg="1"/>
      <p:bldP spid="539651" grpId="0" uiExpand="1" build="p" bldLvl="3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formulation of “Evidential value of a match”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96074" y="2057400"/>
            <a:ext cx="7772400" cy="4114800"/>
          </a:xfrm>
        </p:spPr>
        <p:txBody>
          <a:bodyPr/>
          <a:lstStyle/>
          <a:p>
            <a:r>
              <a:rPr lang="en-US" sz="2400" dirty="0" smtClean="0"/>
              <a:t>Where do we start?</a:t>
            </a:r>
          </a:p>
          <a:p>
            <a:pPr lvl="1"/>
            <a:r>
              <a:rPr lang="en-US" sz="2000" dirty="0" smtClean="0"/>
              <a:t>B Weir: Likelihood Ratio</a:t>
            </a:r>
          </a:p>
          <a:p>
            <a:pPr lvl="1"/>
            <a:r>
              <a:rPr lang="en-US" sz="2000" dirty="0" smtClean="0"/>
              <a:t>Simplest problem first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LR=  </a:t>
            </a:r>
            <a:r>
              <a:rPr lang="en-US" baseline="30000" dirty="0" smtClean="0">
                <a:solidFill>
                  <a:schemeClr val="tx1">
                    <a:lumMod val="75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/</a:t>
            </a:r>
            <a:r>
              <a:rPr lang="en-US" baseline="-25000" dirty="0" smtClean="0">
                <a:solidFill>
                  <a:schemeClr val="tx1">
                    <a:lumMod val="75000"/>
                  </a:schemeClr>
                </a:solidFill>
              </a:rPr>
              <a:t>Pr(match crime scene Y haplotype </a:t>
            </a:r>
            <a:r>
              <a:rPr lang="en-US" sz="3600" baseline="-25000" dirty="0" smtClean="0">
                <a:solidFill>
                  <a:srgbClr val="FFC000"/>
                </a:solidFill>
              </a:rPr>
              <a:t>S</a:t>
            </a:r>
            <a:r>
              <a:rPr lang="en-US" baseline="-25000" dirty="0" smtClean="0">
                <a:solidFill>
                  <a:schemeClr val="tx1">
                    <a:lumMod val="75000"/>
                  </a:schemeClr>
                </a:solidFill>
              </a:rPr>
              <a:t> | random suspect)</a:t>
            </a:r>
            <a:endParaRPr lang="en-US" dirty="0" smtClean="0"/>
          </a:p>
          <a:p>
            <a:r>
              <a:rPr lang="en-US" sz="2400" dirty="0" smtClean="0"/>
              <a:t>Problem is then to evaluate the denominator probability</a:t>
            </a:r>
          </a:p>
          <a:p>
            <a:pPr lvl="1"/>
            <a:r>
              <a:rPr lang="en-US" sz="2400" dirty="0" smtClean="0"/>
              <a:t>Think prospectively: Given the crime scene type S, how surprised will I be if a random (i.e. innocent) man matches?</a:t>
            </a:r>
            <a:endParaRPr lang="en-US" sz="2400" baseline="-25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Convergence experiment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Simulated Y-filer population (</a:t>
            </a:r>
            <a:r>
              <a:rPr lang="en-US" sz="2800" dirty="0" smtClean="0"/>
              <a:t>N=90000)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Small proportion of </a:t>
            </a:r>
            <a:r>
              <a:rPr lang="en-US" sz="2800" dirty="0" smtClean="0"/>
              <a:t>pair-wise </a:t>
            </a:r>
            <a:r>
              <a:rPr lang="en-US" sz="2800" dirty="0"/>
              <a:t>matches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Pr(match</a:t>
            </a:r>
            <a:r>
              <a:rPr lang="en-US" sz="2400" dirty="0" smtClean="0"/>
              <a:t>)= 1/9000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/>
              <a:t>Given match (IBS), are all IBD?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Pr(IBD | IBS) </a:t>
            </a:r>
            <a:r>
              <a:rPr lang="en-US" sz="2400" dirty="0" smtClean="0">
                <a:cs typeface="Times New Roman" pitchFamily="18" charset="0"/>
              </a:rPr>
              <a:t>= 33/34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(experimental, from simulation)</a:t>
            </a:r>
            <a:endParaRPr lang="en-US" sz="24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cs typeface="Times New Roman" pitchFamily="18" charset="0"/>
              </a:rPr>
              <a:t>Close to computed </a:t>
            </a:r>
            <a:r>
              <a:rPr lang="en-US" sz="2400" dirty="0">
                <a:cs typeface="Times New Roman" pitchFamily="18" charset="0"/>
              </a:rPr>
              <a:t>estimate of non-convergence (previous slide</a:t>
            </a:r>
            <a:r>
              <a:rPr lang="en-US" sz="2400" dirty="0" smtClean="0">
                <a:cs typeface="Times New Roman" pitchFamily="18" charset="0"/>
              </a:rPr>
              <a:t>).</a:t>
            </a:r>
            <a:endParaRPr lang="en-US" sz="2400" dirty="0">
              <a:cs typeface="Times New Roman" pitchFamily="18" charset="0"/>
            </a:endParaRPr>
          </a:p>
          <a:p>
            <a:pPr lvl="2">
              <a:lnSpc>
                <a:spcPct val="90000"/>
              </a:lnSpc>
            </a:pPr>
            <a:r>
              <a:rPr lang="en-US" sz="2000" dirty="0" smtClean="0">
                <a:cs typeface="Times New Roman" pitchFamily="18" charset="0"/>
              </a:rPr>
              <a:t>(Why? They </a:t>
            </a:r>
            <a:r>
              <a:rPr lang="en-US" sz="2000" dirty="0">
                <a:cs typeface="Times New Roman" pitchFamily="18" charset="0"/>
              </a:rPr>
              <a:t>are not the same experiment.)</a:t>
            </a:r>
          </a:p>
        </p:txBody>
      </p:sp>
      <p:pic>
        <p:nvPicPr>
          <p:cNvPr id="8" name="~PP1424.WAV">
            <a:hlinkClick r:id="" action="ppaction://media"/>
          </p:cNvPr>
          <p:cNvPicPr>
            <a:picLocks noRot="1" noChangeAspect="1"/>
          </p:cNvPicPr>
          <p:nvPr>
            <a:wavAudioFile r:embed="rId1" name="~PP1424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6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 to diverge</a:t>
            </a:r>
          </a:p>
        </p:txBody>
      </p:sp>
      <p:sp>
        <p:nvSpPr>
          <p:cNvPr id="541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dirty="0">
                <a:cs typeface="Times New Roman" pitchFamily="18" charset="0"/>
              </a:rPr>
              <a:t>μ</a:t>
            </a:r>
            <a:r>
              <a:rPr lang="en-US" dirty="0">
                <a:cs typeface="Times New Roman" pitchFamily="18" charset="0"/>
              </a:rPr>
              <a:t> ≈ </a:t>
            </a:r>
            <a:r>
              <a:rPr lang="en-US" dirty="0" smtClean="0">
                <a:cs typeface="Times New Roman" pitchFamily="18" charset="0"/>
              </a:rPr>
              <a:t>1/350 </a:t>
            </a:r>
            <a:r>
              <a:rPr lang="en-US" dirty="0">
                <a:cs typeface="Times New Roman" pitchFamily="18" charset="0"/>
              </a:rPr>
              <a:t>per locus per </a:t>
            </a:r>
            <a:r>
              <a:rPr lang="en-US" dirty="0" smtClean="0">
                <a:cs typeface="Times New Roman" pitchFamily="18" charset="0"/>
              </a:rPr>
              <a:t>generation </a:t>
            </a:r>
            <a:r>
              <a:rPr lang="en-US" sz="2000" dirty="0" smtClean="0">
                <a:cs typeface="Times New Roman" pitchFamily="18" charset="0"/>
              </a:rPr>
              <a:t>(</a:t>
            </a:r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1/150-1/3000</a:t>
            </a:r>
            <a:r>
              <a:rPr lang="en-US" sz="2000" dirty="0" smtClean="0">
                <a:cs typeface="Times New Roman" pitchFamily="18" charset="0"/>
              </a:rPr>
              <a:t>)</a:t>
            </a:r>
            <a:endParaRPr lang="en-US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l-GR" dirty="0">
                <a:cs typeface="Times New Roman" pitchFamily="18" charset="0"/>
              </a:rPr>
              <a:t>μ</a:t>
            </a:r>
            <a:r>
              <a:rPr lang="en-US" dirty="0">
                <a:cs typeface="Times New Roman" pitchFamily="18" charset="0"/>
              </a:rPr>
              <a:t> ≈ 5% per generation (17 loci)</a:t>
            </a:r>
          </a:p>
          <a:p>
            <a:pPr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Suppose 4 generations / century</a:t>
            </a:r>
          </a:p>
          <a:p>
            <a:pPr lvl="1"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Common ancestor century ago = </a:t>
            </a:r>
            <a:r>
              <a:rPr lang="en-US" dirty="0" smtClean="0">
                <a:cs typeface="Times New Roman" pitchFamily="18" charset="0"/>
              </a:rPr>
              <a:t>3</a:t>
            </a:r>
            <a:r>
              <a:rPr lang="en-US" baseline="30000" dirty="0" smtClean="0">
                <a:cs typeface="Times New Roman" pitchFamily="18" charset="0"/>
              </a:rPr>
              <a:t>rd</a:t>
            </a:r>
            <a:r>
              <a:rPr lang="en-US" dirty="0" smtClean="0">
                <a:cs typeface="Times New Roman" pitchFamily="18" charset="0"/>
              </a:rPr>
              <a:t> cousins</a:t>
            </a:r>
            <a:endParaRPr lang="en-US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8 meioses per century of separation between two contemporary men</a:t>
            </a:r>
          </a:p>
          <a:p>
            <a:pPr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Pr( Y’s equal after </a:t>
            </a:r>
            <a:r>
              <a:rPr lang="en-US" dirty="0" smtClean="0">
                <a:cs typeface="Times New Roman" pitchFamily="18" charset="0"/>
              </a:rPr>
              <a:t>1 century</a:t>
            </a:r>
            <a:r>
              <a:rPr lang="en-US" dirty="0">
                <a:cs typeface="Times New Roman" pitchFamily="18" charset="0"/>
              </a:rPr>
              <a:t>) = 70%</a:t>
            </a:r>
          </a:p>
          <a:p>
            <a:pPr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Expected # differences = </a:t>
            </a:r>
            <a:r>
              <a:rPr lang="en-US" dirty="0" smtClean="0">
                <a:cs typeface="Times New Roman" pitchFamily="18" charset="0"/>
              </a:rPr>
              <a:t>4/</a:t>
            </a:r>
            <a:r>
              <a:rPr lang="en-US" dirty="0" err="1" smtClean="0">
                <a:cs typeface="Times New Roman" pitchFamily="18" charset="0"/>
              </a:rPr>
              <a:t>millenium</a:t>
            </a:r>
            <a:r>
              <a:rPr lang="en-US" dirty="0">
                <a:cs typeface="Times New Roman" pitchFamily="18" charset="0"/>
              </a:rPr>
              <a:t>.</a:t>
            </a:r>
          </a:p>
        </p:txBody>
      </p:sp>
      <p:pic>
        <p:nvPicPr>
          <p:cNvPr id="8" name="~PP2336.WAV">
            <a:hlinkClick r:id="" action="ppaction://media"/>
          </p:cNvPr>
          <p:cNvPicPr>
            <a:picLocks noRot="1" noChangeAspect="1"/>
          </p:cNvPicPr>
          <p:nvPr>
            <a:wavAudioFile r:embed="rId2" name="~PP2336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64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1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1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4169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4" name="Rectangle 4"/>
          <p:cNvSpPr>
            <a:spLocks noGrp="1" noChangeArrowheads="1"/>
          </p:cNvSpPr>
          <p:nvPr>
            <p:ph type="title"/>
          </p:nvPr>
        </p:nvSpPr>
        <p:spPr>
          <a:xfrm>
            <a:off x="657225" y="-285750"/>
            <a:ext cx="7772400" cy="1143000"/>
          </a:xfrm>
        </p:spPr>
        <p:txBody>
          <a:bodyPr/>
          <a:lstStyle/>
          <a:p>
            <a:r>
              <a:rPr lang="en-US"/>
              <a:t>Y-haplotype divergence</a:t>
            </a:r>
          </a:p>
        </p:txBody>
      </p:sp>
      <p:graphicFrame>
        <p:nvGraphicFramePr>
          <p:cNvPr id="1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11865" y="1128713"/>
          <a:ext cx="7772400" cy="3817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5086022" y="1492271"/>
            <a:ext cx="3773213" cy="2628000"/>
            <a:chOff x="5076497" y="2568596"/>
            <a:chExt cx="3773213" cy="2628000"/>
          </a:xfrm>
        </p:grpSpPr>
        <p:sp>
          <p:nvSpPr>
            <p:cNvPr id="542728" name="Text Box 8"/>
            <p:cNvSpPr txBox="1">
              <a:spLocks noChangeArrowheads="1"/>
            </p:cNvSpPr>
            <p:nvPr/>
          </p:nvSpPr>
          <p:spPr bwMode="auto">
            <a:xfrm>
              <a:off x="7281261" y="4734289"/>
              <a:ext cx="339837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542729" name="Text Box 9"/>
            <p:cNvSpPr txBox="1">
              <a:spLocks noChangeArrowheads="1"/>
            </p:cNvSpPr>
            <p:nvPr/>
          </p:nvSpPr>
          <p:spPr bwMode="auto">
            <a:xfrm>
              <a:off x="7280450" y="4276161"/>
              <a:ext cx="339837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2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542730" name="Text Box 10"/>
            <p:cNvSpPr txBox="1">
              <a:spLocks noChangeArrowheads="1"/>
            </p:cNvSpPr>
            <p:nvPr/>
          </p:nvSpPr>
          <p:spPr bwMode="auto">
            <a:xfrm>
              <a:off x="7279638" y="3849124"/>
              <a:ext cx="339837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4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542731" name="Text Box 11"/>
            <p:cNvSpPr txBox="1">
              <a:spLocks noChangeArrowheads="1"/>
            </p:cNvSpPr>
            <p:nvPr/>
          </p:nvSpPr>
          <p:spPr bwMode="auto">
            <a:xfrm>
              <a:off x="7278826" y="3388366"/>
              <a:ext cx="339837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8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542737" name="Text Box 17"/>
            <p:cNvSpPr txBox="1">
              <a:spLocks noChangeArrowheads="1"/>
            </p:cNvSpPr>
            <p:nvPr/>
          </p:nvSpPr>
          <p:spPr bwMode="auto">
            <a:xfrm>
              <a:off x="7528718" y="3636559"/>
              <a:ext cx="1320992" cy="70852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 anchor="b">
              <a:spAutoFit/>
            </a:bodyPr>
            <a:lstStyle/>
            <a:p>
              <a:r>
                <a:rPr lang="en-US" sz="2000" dirty="0" smtClean="0">
                  <a:solidFill>
                    <a:srgbClr val="C00000"/>
                  </a:solidFill>
                </a:rPr>
                <a:t>Expected </a:t>
              </a:r>
              <a:r>
                <a:rPr lang="en-US" sz="2000" dirty="0">
                  <a:solidFill>
                    <a:srgbClr val="C00000"/>
                  </a:solidFill>
                </a:rPr>
                <a:t># </a:t>
              </a:r>
              <a:r>
                <a:rPr lang="en-US" sz="2000" dirty="0" smtClean="0">
                  <a:solidFill>
                    <a:srgbClr val="C00000"/>
                  </a:solidFill>
                </a:rPr>
                <a:t>differences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7263066" y="2983736"/>
              <a:ext cx="493725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16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 bwMode="auto">
            <a:xfrm rot="5400000" flipH="1" flipV="1">
              <a:off x="5050221" y="2643354"/>
              <a:ext cx="2301765" cy="2249213"/>
            </a:xfrm>
            <a:prstGeom prst="line">
              <a:avLst/>
            </a:prstGeom>
            <a:ln w="57150">
              <a:solidFill>
                <a:schemeClr val="accent2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7257816" y="2568596"/>
              <a:ext cx="493725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32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33425" y="5343525"/>
            <a:ext cx="7772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dirty="0" smtClean="0"/>
              <a:t>  virtual non overlap of races</a:t>
            </a:r>
            <a:endParaRPr lang="en-US" sz="2200" dirty="0"/>
          </a:p>
        </p:txBody>
      </p:sp>
      <p:pic>
        <p:nvPicPr>
          <p:cNvPr id="20" name="~PP3984.WAV">
            <a:hlinkClick r:id="" action="ppaction://media"/>
          </p:cNvPr>
          <p:cNvPicPr>
            <a:picLocks noRot="1" noChangeAspect="1"/>
          </p:cNvPicPr>
          <p:nvPr>
            <a:wavAudioFile r:embed="rId2" name="~PP3984.WAV"/>
          </p:nvPr>
        </p:nvPicPr>
        <p:blipFill>
          <a:blip r:embed="rId5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61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Comments on crime-suspect match</a:t>
            </a:r>
          </a:p>
        </p:txBody>
      </p:sp>
      <p:sp>
        <p:nvSpPr>
          <p:cNvPr id="547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65510"/>
            <a:ext cx="8069263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If suspect </a:t>
            </a:r>
            <a:r>
              <a:rPr lang="en-US" i="1" dirty="0"/>
              <a:t>not</a:t>
            </a:r>
            <a:r>
              <a:rPr lang="en-US" dirty="0"/>
              <a:t> donor, then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dirty="0"/>
              <a:t>97% that suspect and donor are IBD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dirty="0"/>
              <a:t>which is very unlikely if they are separated by more than a few centuries.</a:t>
            </a:r>
          </a:p>
          <a:p>
            <a:pPr>
              <a:lnSpc>
                <a:spcPct val="90000"/>
              </a:lnSpc>
            </a:pPr>
            <a:r>
              <a:rPr lang="en-US" dirty="0"/>
              <a:t>A 17-locus haplotype is typically represented by a small number</a:t>
            </a:r>
            <a:r>
              <a:rPr lang="en-US" dirty="0">
                <a:solidFill>
                  <a:srgbClr val="FFFF66"/>
                </a:solidFill>
              </a:rPr>
              <a:t>*</a:t>
            </a:r>
            <a:r>
              <a:rPr lang="en-US" dirty="0"/>
              <a:t> of men descended without mutation from a common ancestor </a:t>
            </a:r>
            <a:r>
              <a:rPr lang="en-US" dirty="0" smtClean="0"/>
              <a:t>300 </a:t>
            </a:r>
            <a:r>
              <a:rPr lang="en-US" dirty="0"/>
              <a:t>years ago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Probably way beyond immediate family.</a:t>
            </a:r>
            <a:endParaRPr lang="en-US" dirty="0"/>
          </a:p>
          <a:p>
            <a:pPr algn="r"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FFFF66"/>
                </a:solidFill>
              </a:rPr>
              <a:t>*  </a:t>
            </a:r>
            <a:r>
              <a:rPr lang="en-US" sz="2400" dirty="0" smtClean="0">
                <a:solidFill>
                  <a:srgbClr val="FFFF66"/>
                </a:solidFill>
              </a:rPr>
              <a:t>1/10000 </a:t>
            </a:r>
            <a:r>
              <a:rPr lang="en-US" sz="2400" dirty="0">
                <a:solidFill>
                  <a:srgbClr val="FFFF66"/>
                </a:solidFill>
              </a:rPr>
              <a:t>of the population</a:t>
            </a:r>
          </a:p>
        </p:txBody>
      </p:sp>
      <p:pic>
        <p:nvPicPr>
          <p:cNvPr id="6" name="RareHaplotypes524-0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5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4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4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4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4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4784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3"/>
          <p:cNvSpPr>
            <a:spLocks noGrp="1" noChangeArrowheads="1"/>
          </p:cNvSpPr>
          <p:nvPr>
            <p:ph idx="1"/>
          </p:nvPr>
        </p:nvSpPr>
        <p:spPr>
          <a:xfrm>
            <a:off x="466725" y="1481328"/>
            <a:ext cx="8229600" cy="4525963"/>
          </a:xfrm>
        </p:spPr>
        <p:txBody>
          <a:bodyPr/>
          <a:lstStyle/>
          <a:p>
            <a:r>
              <a:rPr lang="en-US" sz="2800" dirty="0" smtClean="0"/>
              <a:t>Example</a:t>
            </a:r>
            <a:r>
              <a:rPr lang="en-US" sz="2800" smtClean="0"/>
              <a:t>: 1272 </a:t>
            </a:r>
            <a:r>
              <a:rPr lang="en-US" sz="2800" dirty="0" smtClean="0"/>
              <a:t>Caucasian men (ABI)</a:t>
            </a:r>
          </a:p>
          <a:p>
            <a:pPr lvl="1"/>
            <a:r>
              <a:rPr lang="en-US" sz="2400" dirty="0" smtClean="0"/>
              <a:t>808000 </a:t>
            </a:r>
            <a:r>
              <a:rPr lang="en-US" sz="2400" dirty="0" err="1" smtClean="0"/>
              <a:t>pairwise</a:t>
            </a:r>
            <a:r>
              <a:rPr lang="en-US" sz="2400" dirty="0" smtClean="0"/>
              <a:t> comparisons (big sample!)</a:t>
            </a:r>
          </a:p>
          <a:p>
            <a:pPr lvl="2"/>
            <a:r>
              <a:rPr lang="en-US" sz="2000" dirty="0" smtClean="0"/>
              <a:t>90% of 1272 men are singletons (no </a:t>
            </a:r>
            <a:r>
              <a:rPr lang="en-US" sz="2000" dirty="0" err="1" smtClean="0"/>
              <a:t>pairwise</a:t>
            </a:r>
            <a:r>
              <a:rPr lang="en-US" sz="2000" dirty="0" smtClean="0"/>
              <a:t> matches)</a:t>
            </a:r>
          </a:p>
          <a:p>
            <a:pPr lvl="2"/>
            <a:r>
              <a:rPr lang="en-US" sz="2000" dirty="0" smtClean="0"/>
              <a:t>49 pairs of matching </a:t>
            </a:r>
            <a:r>
              <a:rPr lang="en-US" sz="2000" dirty="0" err="1" smtClean="0"/>
              <a:t>haplotypes</a:t>
            </a:r>
            <a:r>
              <a:rPr lang="en-US" sz="2000" dirty="0" smtClean="0"/>
              <a:t> (49 matches)</a:t>
            </a:r>
          </a:p>
          <a:p>
            <a:pPr lvl="2"/>
            <a:r>
              <a:rPr lang="en-US" sz="2000" dirty="0" smtClean="0"/>
              <a:t>5 triples (5</a:t>
            </a:r>
            <a:r>
              <a:rPr lang="en-US" sz="2000" dirty="0" smtClean="0">
                <a:cs typeface="Times New Roman" pitchFamily="18" charset="0"/>
              </a:rPr>
              <a:t>×3=15 </a:t>
            </a:r>
            <a:r>
              <a:rPr lang="en-US" sz="2000" dirty="0" err="1" smtClean="0">
                <a:cs typeface="Times New Roman" pitchFamily="18" charset="0"/>
              </a:rPr>
              <a:t>pairwise</a:t>
            </a:r>
            <a:r>
              <a:rPr lang="en-US" sz="2000" dirty="0" smtClean="0">
                <a:cs typeface="Times New Roman" pitchFamily="18" charset="0"/>
              </a:rPr>
              <a:t> matches)</a:t>
            </a:r>
          </a:p>
          <a:p>
            <a:pPr lvl="1"/>
            <a:r>
              <a:rPr lang="en-US" sz="2200" dirty="0" smtClean="0">
                <a:cs typeface="Times New Roman" pitchFamily="18" charset="0"/>
              </a:rPr>
              <a:t> …  in total 91 </a:t>
            </a:r>
            <a:r>
              <a:rPr lang="en-US" sz="2200" dirty="0" err="1" smtClean="0">
                <a:cs typeface="Times New Roman" pitchFamily="18" charset="0"/>
              </a:rPr>
              <a:t>pairwise</a:t>
            </a:r>
            <a:r>
              <a:rPr lang="en-US" sz="2200" dirty="0" smtClean="0">
                <a:cs typeface="Times New Roman" pitchFamily="18" charset="0"/>
              </a:rPr>
              <a:t> matches / 808000</a:t>
            </a:r>
          </a:p>
          <a:p>
            <a:pPr lvl="1"/>
            <a:r>
              <a:rPr lang="en-US" sz="2400" dirty="0" err="1" smtClean="0">
                <a:cs typeface="Times New Roman" pitchFamily="18" charset="0"/>
              </a:rPr>
              <a:t>Pairwise</a:t>
            </a:r>
            <a:r>
              <a:rPr lang="en-US" sz="2400" dirty="0" smtClean="0">
                <a:cs typeface="Times New Roman" pitchFamily="18" charset="0"/>
              </a:rPr>
              <a:t> matching rate 1/8900</a:t>
            </a:r>
            <a:endParaRPr lang="en-US" sz="2400" dirty="0" smtClean="0"/>
          </a:p>
          <a:p>
            <a:r>
              <a:rPr lang="en-US" sz="2800" dirty="0" smtClean="0"/>
              <a:t>Can evidential strength (new type) be less than that? (no matter what the “upper confidence” limit may be)</a:t>
            </a:r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smtClean="0"/>
              <a:t>probability two random men match?</a:t>
            </a:r>
          </a:p>
        </p:txBody>
      </p:sp>
      <p:pic>
        <p:nvPicPr>
          <p:cNvPr id="9" name="~PP3369.WAV">
            <a:hlinkClick r:id="" action="ppaction://media"/>
          </p:cNvPr>
          <p:cNvPicPr>
            <a:picLocks noRot="1" noChangeAspect="1"/>
          </p:cNvPicPr>
          <p:nvPr>
            <a:wavAudioFile r:embed="rId1" name="~PP3369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98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Assume Y-filer (17 STR loci)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Probability in an actual database?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Example: 1272 Caucasian men (ABI sample)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90% are “singletons”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Smaller database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If </a:t>
            </a:r>
            <a:r>
              <a:rPr lang="en-US" i="1" dirty="0" smtClean="0"/>
              <a:t>n</a:t>
            </a:r>
            <a:r>
              <a:rPr lang="en-US" dirty="0" smtClean="0"/>
              <a:t>=1, 100% singletons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Suppose we collect the entire world male population. What % of singletons?</a:t>
            </a: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Probability of a new Y haplotype</a:t>
            </a:r>
          </a:p>
        </p:txBody>
      </p:sp>
      <p:pic>
        <p:nvPicPr>
          <p:cNvPr id="8" name="~PP409.WAV">
            <a:hlinkClick r:id="" action="ppaction://media"/>
          </p:cNvPr>
          <p:cNvPicPr>
            <a:picLocks noRot="1" noChangeAspect="1"/>
          </p:cNvPicPr>
          <p:nvPr>
            <a:wavAudioFile r:embed="rId1" name="~PP409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0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Suspect matches crime scene </a:t>
            </a:r>
            <a:r>
              <a:rPr lang="en-US" dirty="0" err="1" smtClean="0"/>
              <a:t>haplotype</a:t>
            </a:r>
            <a:r>
              <a:rPr lang="en-US" dirty="0" smtClean="0"/>
              <a:t>. Relevant number?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753865" cy="4114800"/>
          </a:xfrm>
        </p:spPr>
        <p:txBody>
          <a:bodyPr/>
          <a:lstStyle/>
          <a:p>
            <a:pPr>
              <a:buNone/>
            </a:pPr>
            <a:r>
              <a:rPr lang="en-US" i="1" dirty="0"/>
              <a:t>R</a:t>
            </a:r>
            <a:r>
              <a:rPr lang="en-US" i="1" dirty="0" smtClean="0"/>
              <a:t>elevant number</a:t>
            </a:r>
            <a:r>
              <a:rPr lang="en-US" dirty="0" smtClean="0"/>
              <a:t> is the matching probability, </a:t>
            </a:r>
            <a:r>
              <a:rPr lang="en-US" sz="2800" dirty="0" smtClean="0">
                <a:solidFill>
                  <a:srgbClr val="FFFF00"/>
                </a:solidFill>
                <a:latin typeface="Arial Rounded MT Bold" pitchFamily="34" charset="0"/>
              </a:rPr>
              <a:t>the </a:t>
            </a:r>
            <a:r>
              <a:rPr lang="en-US" sz="2800" dirty="0">
                <a:solidFill>
                  <a:srgbClr val="FFFF00"/>
                </a:solidFill>
                <a:latin typeface="Arial Rounded MT Bold" pitchFamily="34" charset="0"/>
              </a:rPr>
              <a:t>probability that </a:t>
            </a:r>
            <a:r>
              <a:rPr lang="en-US" sz="2800" dirty="0" smtClean="0">
                <a:solidFill>
                  <a:srgbClr val="FFFF00"/>
                </a:solidFill>
                <a:latin typeface="Arial Rounded MT Bold" pitchFamily="34" charset="0"/>
              </a:rPr>
              <a:t>a </a:t>
            </a:r>
            <a:r>
              <a:rPr lang="en-US" sz="2800" i="1" dirty="0" smtClean="0">
                <a:solidFill>
                  <a:srgbClr val="FFFF00"/>
                </a:solidFill>
                <a:latin typeface="Arial Rounded MT Bold" pitchFamily="34" charset="0"/>
              </a:rPr>
              <a:t>random suspect </a:t>
            </a:r>
            <a:r>
              <a:rPr lang="en-US" sz="2800" dirty="0" smtClean="0">
                <a:solidFill>
                  <a:srgbClr val="FFFF00"/>
                </a:solidFill>
                <a:latin typeface="Arial Rounded MT Bold" pitchFamily="3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Arial Rounded MT Bold" pitchFamily="34" charset="0"/>
              </a:rPr>
              <a:t>would match the crime scene </a:t>
            </a:r>
            <a:r>
              <a:rPr lang="en-US" sz="2800" dirty="0" smtClean="0">
                <a:solidFill>
                  <a:srgbClr val="FFFF00"/>
                </a:solidFill>
                <a:latin typeface="Arial Rounded MT Bold" pitchFamily="34" charset="0"/>
              </a:rPr>
              <a:t>type</a:t>
            </a:r>
          </a:p>
          <a:p>
            <a:pPr>
              <a:buNone/>
            </a:pPr>
            <a:r>
              <a:rPr lang="en-US" sz="2900" dirty="0">
                <a:solidFill>
                  <a:srgbClr val="FFFF00"/>
                </a:solidFill>
                <a:latin typeface="Arial Rounded MT Bold" pitchFamily="34" charset="0"/>
              </a:rPr>
              <a:t>	</a:t>
            </a:r>
            <a:r>
              <a:rPr lang="en-US" sz="2800" dirty="0" smtClean="0"/>
              <a:t>given available data of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dirty="0" smtClean="0"/>
              <a:t>	crime scene type &amp; population database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dirty="0" smtClean="0"/>
              <a:t>	and general scientific knowledge.</a:t>
            </a:r>
          </a:p>
          <a:p>
            <a:pPr>
              <a:buNone/>
            </a:pPr>
            <a:r>
              <a:rPr lang="en-US" sz="2800" dirty="0" smtClean="0"/>
              <a:t>Innocent suspect is the test.</a:t>
            </a:r>
          </a:p>
          <a:p>
            <a:pPr>
              <a:buNone/>
            </a:pPr>
            <a:r>
              <a:rPr lang="en-US" sz="2800" dirty="0" smtClean="0"/>
              <a:t>Probability is the issue.</a:t>
            </a:r>
          </a:p>
          <a:p>
            <a:pPr>
              <a:buNone/>
            </a:pPr>
            <a:r>
              <a:rPr lang="en-US" sz="2800" i="1" dirty="0" smtClean="0"/>
              <a:t>Data</a:t>
            </a:r>
            <a:r>
              <a:rPr lang="en-US" sz="2800" dirty="0" smtClean="0"/>
              <a:t> means information that we have.</a:t>
            </a:r>
          </a:p>
          <a:p>
            <a:pPr>
              <a:buNone/>
            </a:pPr>
            <a:endParaRPr lang="en-US" sz="2900" dirty="0">
              <a:solidFill>
                <a:srgbClr val="FFFF00"/>
              </a:solidFill>
              <a:latin typeface="Arial Rounded MT Bold" pitchFamily="34" charset="0"/>
            </a:endParaRP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-2510971" y="-1074057"/>
            <a:ext cx="1669142" cy="1074057"/>
          </a:xfrm>
          <a:prstGeom prst="wedgeRoundRect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-3120571" y="-653143"/>
            <a:ext cx="2119085" cy="1567543"/>
          </a:xfrm>
          <a:prstGeom prst="wedgeRoundRect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ounded Rectangular Callout 11"/>
          <p:cNvSpPr/>
          <p:nvPr/>
        </p:nvSpPr>
        <p:spPr bwMode="auto">
          <a:xfrm>
            <a:off x="9144000" y="-740229"/>
            <a:ext cx="2438400" cy="1973943"/>
          </a:xfrm>
          <a:prstGeom prst="wedgeRoundRect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1956816" y="3584448"/>
            <a:ext cx="1365069" cy="453472"/>
          </a:xfrm>
          <a:prstGeom prst="roundRect">
            <a:avLst/>
          </a:prstGeom>
          <a:solidFill>
            <a:srgbClr val="FFD6AD">
              <a:alpha val="10980"/>
            </a:srgbClr>
          </a:solidFill>
          <a:ln w="5715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4" name="Picture 3" descr="Jack on sta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79751" y="4419717"/>
            <a:ext cx="2864249" cy="2093795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 bwMode="auto">
          <a:xfrm flipH="1">
            <a:off x="6970695" y="3472543"/>
            <a:ext cx="2173301" cy="822218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Is there another kind?</a:t>
            </a:r>
          </a:p>
        </p:txBody>
      </p:sp>
    </p:spTree>
    <p:custDataLst>
      <p:tags r:id="rId1"/>
    </p:custDataLst>
  </p:cSld>
  <p:clrMapOvr>
    <a:masterClrMapping/>
  </p:clrMapOvr>
  <p:transition advTm="8627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840259"/>
            <a:ext cx="4022125" cy="370704"/>
          </a:xfrm>
        </p:spPr>
        <p:txBody>
          <a:bodyPr/>
          <a:lstStyle/>
          <a:p>
            <a:pPr algn="l"/>
            <a:r>
              <a:rPr lang="en-US" sz="2400" dirty="0" smtClean="0"/>
              <a:t>General scientific knowledge</a:t>
            </a:r>
            <a:endParaRPr lang="en-US" sz="2400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2817341" y="1235676"/>
            <a:ext cx="5931243" cy="4936524"/>
          </a:xfrm>
        </p:spPr>
        <p:txBody>
          <a:bodyPr/>
          <a:lstStyle/>
          <a:p>
            <a:r>
              <a:rPr lang="en-US" sz="2400" dirty="0" smtClean="0"/>
              <a:t>Some version (simplified/selective) of “scientific knowledge” constitutes a </a:t>
            </a:r>
            <a:r>
              <a:rPr lang="en-US" sz="2400" b="1" i="1" dirty="0" smtClean="0">
                <a:solidFill>
                  <a:srgbClr val="FFFF00"/>
                </a:solidFill>
              </a:rPr>
              <a:t>model</a:t>
            </a:r>
            <a:r>
              <a:rPr lang="en-US" sz="2400" dirty="0" smtClean="0"/>
              <a:t>  of reality.</a:t>
            </a:r>
          </a:p>
          <a:p>
            <a:r>
              <a:rPr lang="en-US" sz="2400" dirty="0" smtClean="0"/>
              <a:t>Matching probability can be derived given, and only given, an adequate model.</a:t>
            </a:r>
          </a:p>
          <a:p>
            <a:pPr lvl="1"/>
            <a:r>
              <a:rPr lang="en-US" sz="2000" dirty="0" smtClean="0"/>
              <a:t>Model must be </a:t>
            </a:r>
            <a:r>
              <a:rPr lang="en-US" sz="2000" i="1" dirty="0" smtClean="0"/>
              <a:t>valid</a:t>
            </a:r>
            <a:r>
              <a:rPr lang="en-US" sz="2000" dirty="0" smtClean="0"/>
              <a:t> (close enough to reality)</a:t>
            </a:r>
          </a:p>
          <a:p>
            <a:r>
              <a:rPr lang="en-US" sz="2400" dirty="0" smtClean="0"/>
              <a:t>Models I have considered include: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(1998)</a:t>
            </a:r>
            <a:r>
              <a:rPr lang="en-US" sz="2000" dirty="0" smtClean="0"/>
              <a:t> “Infinite alleles” → </a:t>
            </a:r>
            <a:r>
              <a:rPr lang="el-GR" sz="2000" dirty="0" smtClean="0"/>
              <a:t>β</a:t>
            </a:r>
            <a:r>
              <a:rPr lang="en-US" sz="2000" dirty="0" smtClean="0"/>
              <a:t> prior (</a:t>
            </a:r>
            <a:r>
              <a:rPr lang="en-US" sz="2000" dirty="0" err="1" smtClean="0"/>
              <a:t>Ewens</a:t>
            </a:r>
            <a:r>
              <a:rPr lang="en-US" sz="2000" dirty="0" smtClean="0"/>
              <a:t> `72). </a:t>
            </a:r>
          </a:p>
          <a:p>
            <a:pPr lvl="2"/>
            <a:r>
              <a:rPr lang="en-US" sz="1800" dirty="0" smtClean="0"/>
              <a:t>Couldn’t validate satisfactorily.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(1998) </a:t>
            </a:r>
            <a:r>
              <a:rPr lang="en-US" sz="2000" dirty="0" err="1" smtClean="0"/>
              <a:t>Ω</a:t>
            </a:r>
            <a:r>
              <a:rPr lang="en-US" sz="2000" i="1" baseline="30000" dirty="0" err="1" smtClean="0"/>
              <a:t>t</a:t>
            </a:r>
            <a:r>
              <a:rPr lang="en-US" sz="2000" dirty="0" smtClean="0"/>
              <a:t>  (many equally rare alleles)</a:t>
            </a:r>
          </a:p>
          <a:p>
            <a:pPr lvl="2"/>
            <a:r>
              <a:rPr lang="en-US" sz="1800" dirty="0" smtClean="0"/>
              <a:t>Couldn’t be sure it’s not anti-conservative.</a:t>
            </a:r>
          </a:p>
          <a:p>
            <a:pPr lvl="1">
              <a:buNone/>
            </a:pPr>
            <a:r>
              <a:rPr lang="en-US" sz="2200" dirty="0" smtClean="0">
                <a:solidFill>
                  <a:srgbClr val="FFFF00"/>
                </a:solidFill>
              </a:rPr>
              <a:t>(2008 &amp; today) </a:t>
            </a:r>
            <a:r>
              <a:rPr lang="en-US" sz="2200" dirty="0" smtClean="0"/>
              <a:t>“Equal over-representation”</a:t>
            </a:r>
            <a:endParaRPr lang="en-US" sz="2000" dirty="0" smtClean="0"/>
          </a:p>
          <a:p>
            <a:pPr lvl="2"/>
            <a:r>
              <a:rPr lang="el-GR" sz="2400" dirty="0" smtClean="0"/>
              <a:t>κ</a:t>
            </a:r>
            <a:r>
              <a:rPr lang="en-US" sz="2400" dirty="0" smtClean="0"/>
              <a:t> method</a:t>
            </a:r>
            <a:endParaRPr lang="en-US" sz="2800" dirty="0" smtClean="0"/>
          </a:p>
          <a:p>
            <a:pPr lvl="1"/>
            <a:endParaRPr lang="en-US" sz="2000" dirty="0"/>
          </a:p>
        </p:txBody>
      </p:sp>
      <p:pic>
        <p:nvPicPr>
          <p:cNvPr id="17" name="Content Placeholder 5" descr="george-c.-scott-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08955" y="1241854"/>
            <a:ext cx="1847747" cy="230968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263081" cy="554853"/>
          </a:xfrm>
        </p:spPr>
        <p:txBody>
          <a:bodyPr/>
          <a:lstStyle/>
          <a:p>
            <a:r>
              <a:rPr lang="en-US" dirty="0" smtClean="0"/>
              <a:t>General scientific knowledge</a:t>
            </a:r>
            <a:endParaRPr lang="en-US" dirty="0"/>
          </a:p>
        </p:txBody>
      </p:sp>
      <p:pic>
        <p:nvPicPr>
          <p:cNvPr id="6" name="Content Placeholder 5" descr="george-c.-scott-0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88317" y="852616"/>
            <a:ext cx="2376187" cy="2970234"/>
          </a:xfrm>
        </p:spPr>
      </p:pic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>
          <a:xfrm>
            <a:off x="3632887" y="5399905"/>
            <a:ext cx="5165124" cy="790832"/>
          </a:xfrm>
        </p:spPr>
        <p:txBody>
          <a:bodyPr/>
          <a:lstStyle/>
          <a:p>
            <a:pPr algn="ctr"/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Growth of a (Y-)haplotype “database” (population sample)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" name="Object 15"/>
          <p:cNvGraphicFramePr>
            <a:graphicFrameLocks noChangeAspect="1"/>
          </p:cNvGraphicFramePr>
          <p:nvPr/>
        </p:nvGraphicFramePr>
        <p:xfrm>
          <a:off x="3500823" y="3523780"/>
          <a:ext cx="5384800" cy="1922462"/>
        </p:xfrm>
        <a:graphic>
          <a:graphicData uri="http://schemas.openxmlformats.org/presentationml/2006/ole">
            <p:oleObj spid="_x0000_s567298" name="Chart" r:id="rId4" imgW="5229225" imgH="2076450" progId="Excel.Sheet.8">
              <p:embed/>
            </p:oleObj>
          </a:graphicData>
        </a:graphic>
      </p:graphicFrame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500823" y="1391680"/>
            <a:ext cx="5451475" cy="2100263"/>
            <a:chOff x="1179" y="1476"/>
            <a:chExt cx="3434" cy="1323"/>
          </a:xfrm>
        </p:grpSpPr>
        <p:graphicFrame>
          <p:nvGraphicFramePr>
            <p:cNvPr id="9" name="Object 14"/>
            <p:cNvGraphicFramePr>
              <a:graphicFrameLocks noChangeAspect="1"/>
            </p:cNvGraphicFramePr>
            <p:nvPr/>
          </p:nvGraphicFramePr>
          <p:xfrm>
            <a:off x="1179" y="1476"/>
            <a:ext cx="3434" cy="1323"/>
          </p:xfrm>
          <a:graphic>
            <a:graphicData uri="http://schemas.openxmlformats.org/presentationml/2006/ole">
              <p:oleObj spid="_x0000_s567299" name="Chart" r:id="rId5" imgW="6153150" imgH="3391002" progId="Excel.Sheet.8">
                <p:embed/>
              </p:oleObj>
            </a:graphicData>
          </a:graphic>
        </p:graphicFrame>
        <p:sp>
          <p:nvSpPr>
            <p:cNvPr id="10" name="Text Box 17"/>
            <p:cNvSpPr txBox="1">
              <a:spLocks noChangeArrowheads="1"/>
            </p:cNvSpPr>
            <p:nvPr/>
          </p:nvSpPr>
          <p:spPr bwMode="auto">
            <a:xfrm>
              <a:off x="2852" y="1728"/>
              <a:ext cx="147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>
              <a:spAutoFit/>
            </a:bodyPr>
            <a:lstStyle/>
            <a:p>
              <a:r>
                <a:rPr lang="en-US" sz="1800" b="1">
                  <a:solidFill>
                    <a:srgbClr val="333399"/>
                  </a:solidFill>
                </a:rPr>
                <a:t>Kappa = proportion of singletons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920689" y="2780266"/>
            <a:ext cx="898003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25000"/>
                  </a:schemeClr>
                </a:solidFill>
              </a:rPr>
              <a:t>κ=0.9</a:t>
            </a:r>
            <a:endParaRPr lang="en-US" sz="2400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701" y="0"/>
            <a:ext cx="7772400" cy="871491"/>
          </a:xfrm>
        </p:spPr>
        <p:txBody>
          <a:bodyPr/>
          <a:lstStyle/>
          <a:p>
            <a:r>
              <a:rPr lang="en-US" dirty="0"/>
              <a:t>Y-STR efficacy</a:t>
            </a:r>
          </a:p>
        </p:txBody>
      </p:sp>
      <p:sp>
        <p:nvSpPr>
          <p:cNvPr id="440352" name="Rectangle 32"/>
          <p:cNvSpPr>
            <a:spLocks noGrp="1" noChangeArrowheads="1"/>
          </p:cNvSpPr>
          <p:nvPr>
            <p:ph type="body" sz="half" idx="1"/>
          </p:nvPr>
        </p:nvSpPr>
        <p:spPr>
          <a:xfrm>
            <a:off x="512805" y="956958"/>
            <a:ext cx="3810000" cy="1742982"/>
          </a:xfrm>
          <a:noFill/>
          <a:ln/>
        </p:spPr>
        <p:txBody>
          <a:bodyPr/>
          <a:lstStyle/>
          <a:p>
            <a:r>
              <a:rPr lang="en-US" sz="2400" dirty="0"/>
              <a:t>random match probability </a:t>
            </a:r>
            <a:r>
              <a:rPr lang="en-US" sz="2400" dirty="0">
                <a:cs typeface="Times New Roman" pitchFamily="18" charset="0"/>
              </a:rPr>
              <a:t>≈</a:t>
            </a:r>
            <a:r>
              <a:rPr lang="en-US" sz="2400" dirty="0"/>
              <a:t> </a:t>
            </a:r>
            <a:r>
              <a:rPr lang="en-US" sz="2400" dirty="0" smtClean="0"/>
              <a:t>1/10000. (</a:t>
            </a:r>
            <a:r>
              <a:rPr lang="en-US" sz="2400" i="1" dirty="0" smtClean="0"/>
              <a:t>N</a:t>
            </a:r>
            <a:r>
              <a:rPr lang="en-US" sz="2400" dirty="0" smtClean="0"/>
              <a:t>≈1000)</a:t>
            </a:r>
            <a:endParaRPr lang="en-US" sz="2400" dirty="0"/>
          </a:p>
          <a:p>
            <a:r>
              <a:rPr lang="en-US" sz="2400" dirty="0"/>
              <a:t>eliminates all false </a:t>
            </a:r>
            <a:r>
              <a:rPr lang="en-US" sz="2400" dirty="0" smtClean="0"/>
              <a:t>leads (e.g. familial searching)</a:t>
            </a:r>
            <a:endParaRPr lang="en-US" sz="2400" dirty="0"/>
          </a:p>
        </p:txBody>
      </p:sp>
      <p:graphicFrame>
        <p:nvGraphicFramePr>
          <p:cNvPr id="440409" name="Group 89"/>
          <p:cNvGraphicFramePr>
            <a:graphicFrameLocks noGrp="1"/>
          </p:cNvGraphicFramePr>
          <p:nvPr>
            <p:ph sz="half" idx="2"/>
          </p:nvPr>
        </p:nvGraphicFramePr>
        <p:xfrm>
          <a:off x="4298483" y="1038579"/>
          <a:ext cx="4274052" cy="1568685"/>
        </p:xfrm>
        <a:graphic>
          <a:graphicData uri="http://schemas.openxmlformats.org/drawingml/2006/table">
            <a:tbl>
              <a:tblPr/>
              <a:tblGrid>
                <a:gridCol w="2619913"/>
                <a:gridCol w="1654139"/>
              </a:tblGrid>
              <a:tr h="5228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US Caucasian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1/8900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8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Times New Roman" pitchFamily="18" charset="0"/>
                        </a:rPr>
                        <a:t>US Black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Times New Roman" pitchFamily="18" charset="0"/>
                        </a:rPr>
                        <a:t>1/14000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8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Times New Roman" pitchFamily="18" charset="0"/>
                        </a:rPr>
                        <a:t>US Asian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Times New Roman" pitchFamily="18" charset="0"/>
                        </a:rPr>
                        <a:t>1/4100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411" name="Text Box 91"/>
          <p:cNvSpPr txBox="1">
            <a:spLocks noChangeArrowheads="1"/>
          </p:cNvSpPr>
          <p:nvPr/>
        </p:nvSpPr>
        <p:spPr bwMode="auto">
          <a:xfrm>
            <a:off x="605481" y="2671730"/>
            <a:ext cx="8066550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 anchor="b">
            <a:spAutoFit/>
          </a:bodyPr>
          <a:lstStyle/>
          <a:p>
            <a:r>
              <a:rPr lang="en-US" sz="2800" dirty="0"/>
              <a:t>Y-haplotype </a:t>
            </a:r>
            <a:r>
              <a:rPr lang="en-US" sz="2800" dirty="0" smtClean="0"/>
              <a:t>matching odds for US populations (</a:t>
            </a:r>
            <a:r>
              <a:rPr lang="en-US" sz="2800" dirty="0" err="1" smtClean="0"/>
              <a:t>Yfiler</a:t>
            </a:r>
            <a:r>
              <a:rPr lang="en-US" sz="2800" dirty="0" smtClean="0"/>
              <a:t>)</a:t>
            </a:r>
          </a:p>
        </p:txBody>
      </p:sp>
      <p:sp>
        <p:nvSpPr>
          <p:cNvPr id="6" name="Text Box 91"/>
          <p:cNvSpPr txBox="1">
            <a:spLocks noChangeArrowheads="1"/>
          </p:cNvSpPr>
          <p:nvPr/>
        </p:nvSpPr>
        <p:spPr bwMode="auto">
          <a:xfrm>
            <a:off x="646670" y="3175595"/>
            <a:ext cx="8066550" cy="18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 anchor="b">
            <a:spAutoFit/>
          </a:bodyPr>
          <a:lstStyle/>
          <a:p>
            <a:pPr marL="852488" indent="-852488"/>
            <a:r>
              <a:rPr lang="en-US" sz="2800" dirty="0" smtClean="0">
                <a:solidFill>
                  <a:schemeClr val="tx1"/>
                </a:solidFill>
              </a:rPr>
              <a:t>Note: If  n&lt;5000, a “confidence interval”, e.g. 1.65/n proponent, is in the absurd position suggesting that the matching probability to a new type is significantly less than the above.</a:t>
            </a:r>
          </a:p>
        </p:txBody>
      </p:sp>
      <p:sp>
        <p:nvSpPr>
          <p:cNvPr id="8" name="Text Box 91"/>
          <p:cNvSpPr txBox="1">
            <a:spLocks noChangeArrowheads="1"/>
          </p:cNvSpPr>
          <p:nvPr/>
        </p:nvSpPr>
        <p:spPr bwMode="auto">
          <a:xfrm>
            <a:off x="589003" y="3246871"/>
            <a:ext cx="8066550" cy="270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 anchor="b">
            <a:spAutoFit/>
          </a:bodyPr>
          <a:lstStyle/>
          <a:p>
            <a:pPr marL="111125"/>
            <a:r>
              <a:rPr lang="en-US" sz="16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Note: If  n&lt;5000, a “confidence interval”, e.g. 1.65/n proponent, is in the absurd position suggesting that the matching probability to a new type is significantly less than the above.</a:t>
            </a:r>
          </a:p>
          <a:p>
            <a:pPr marL="852488" lvl="1" indent="-852488"/>
            <a:r>
              <a:rPr lang="en-US" sz="2400" dirty="0" smtClean="0">
                <a:solidFill>
                  <a:schemeClr val="tx1"/>
                </a:solidFill>
              </a:rPr>
              <a:t>The empirical match probability from the database per above is practically the whole story.</a:t>
            </a:r>
          </a:p>
          <a:p>
            <a:pPr marL="630238" lvl="1" indent="-284163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tx1"/>
                </a:solidFill>
              </a:rPr>
              <a:t>If sample frequency of </a:t>
            </a:r>
            <a:r>
              <a:rPr lang="en-US" sz="2200" dirty="0" smtClean="0">
                <a:solidFill>
                  <a:schemeClr val="tx2"/>
                </a:solidFill>
              </a:rPr>
              <a:t>S </a:t>
            </a:r>
            <a:r>
              <a:rPr lang="en-US" sz="2200" dirty="0" smtClean="0">
                <a:solidFill>
                  <a:schemeClr val="tx1"/>
                </a:solidFill>
              </a:rPr>
              <a:t>is unknown (someone lost the database), it is the whole story.</a:t>
            </a:r>
          </a:p>
          <a:p>
            <a:pPr marL="630238" lvl="1" indent="-284163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tx1"/>
                </a:solidFill>
              </a:rPr>
              <a:t>If </a:t>
            </a:r>
            <a:r>
              <a:rPr lang="en-US" sz="2200" dirty="0" smtClean="0">
                <a:solidFill>
                  <a:srgbClr val="FFC000"/>
                </a:solidFill>
              </a:rPr>
              <a:t>S </a:t>
            </a:r>
            <a:r>
              <a:rPr lang="en-US" sz="2200" dirty="0" smtClean="0">
                <a:solidFill>
                  <a:schemeClr val="tx1"/>
                </a:solidFill>
              </a:rPr>
              <a:t>is a new type, can refine them down a little. </a:t>
            </a:r>
            <a:r>
              <a:rPr lang="en-US" sz="2400" dirty="0" smtClean="0"/>
              <a:t>☜</a:t>
            </a:r>
          </a:p>
          <a:p>
            <a:pPr marL="630238" lvl="1" indent="-284163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tx1"/>
                </a:solidFill>
              </a:rPr>
              <a:t>Otherwise (infrequent occurrence), match probability is larger.</a:t>
            </a:r>
          </a:p>
        </p:txBody>
      </p:sp>
    </p:spTree>
  </p:cSld>
  <p:clrMapOvr>
    <a:masterClrMapping/>
  </p:clrMapOvr>
  <p:transition advTm="189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8" grpId="0" uiExpand="1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/>
              <a:t>Y-filer population sample data</a:t>
            </a:r>
          </a:p>
        </p:txBody>
      </p:sp>
      <p:sp>
        <p:nvSpPr>
          <p:cNvPr id="472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152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size=# of chromosomes</a:t>
            </a:r>
          </a:p>
          <a:p>
            <a:pPr>
              <a:lnSpc>
                <a:spcPct val="90000"/>
              </a:lnSpc>
            </a:pPr>
            <a:r>
              <a:rPr lang="el-GR" sz="2400" i="1" dirty="0" smtClean="0"/>
              <a:t>α</a:t>
            </a:r>
            <a:r>
              <a:rPr lang="en-US" sz="2400" dirty="0" smtClean="0"/>
              <a:t>=# </a:t>
            </a:r>
            <a:r>
              <a:rPr lang="en-US" sz="2400" dirty="0"/>
              <a:t>of singletons (types not repeated)</a:t>
            </a:r>
          </a:p>
          <a:p>
            <a:pPr>
              <a:lnSpc>
                <a:spcPct val="90000"/>
              </a:lnSpc>
            </a:pP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 smtClean="0">
                <a:cs typeface="Times New Roman" pitchFamily="18" charset="0"/>
              </a:rPr>
              <a:t>=</a:t>
            </a:r>
            <a:r>
              <a:rPr lang="el-GR" sz="2400" i="1" dirty="0" smtClean="0"/>
              <a:t> α</a:t>
            </a:r>
            <a:r>
              <a:rPr lang="en-US" sz="2400" dirty="0" smtClean="0">
                <a:cs typeface="Times New Roman" pitchFamily="18" charset="0"/>
              </a:rPr>
              <a:t>/size</a:t>
            </a:r>
            <a:r>
              <a:rPr lang="en-US" sz="2400" dirty="0">
                <a:cs typeface="Times New Roman" pitchFamily="18" charset="0"/>
              </a:rPr>
              <a:t>, proportion of sample that is singleton</a:t>
            </a:r>
            <a:endParaRPr lang="el-GR" sz="2400" i="1" dirty="0">
              <a:cs typeface="Times New Roman" pitchFamily="18" charset="0"/>
            </a:endParaRPr>
          </a:p>
        </p:txBody>
      </p:sp>
      <p:graphicFrame>
        <p:nvGraphicFramePr>
          <p:cNvPr id="472230" name="Group 166"/>
          <p:cNvGraphicFramePr>
            <a:graphicFrameLocks noGrp="1"/>
          </p:cNvGraphicFramePr>
          <p:nvPr/>
        </p:nvGraphicFramePr>
        <p:xfrm>
          <a:off x="838200" y="3048000"/>
          <a:ext cx="7391400" cy="3324036"/>
        </p:xfrm>
        <a:graphic>
          <a:graphicData uri="http://schemas.openxmlformats.org/drawingml/2006/table">
            <a:tbl>
              <a:tblPr/>
              <a:tblGrid>
                <a:gridCol w="1676400"/>
                <a:gridCol w="990600"/>
                <a:gridCol w="914400"/>
                <a:gridCol w="1219200"/>
                <a:gridCol w="2590800"/>
              </a:tblGrid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Size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α</a:t>
                      </a:r>
                      <a:endParaRPr kumimoji="0" lang="en-US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l-G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1/(1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(“inflation factor”)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US Black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985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925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0.94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16.4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Asian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330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312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0.95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18.3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Caucasian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1276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1152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0.903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10.3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Example D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α</a:t>
                      </a:r>
                      <a:endParaRPr kumimoji="0" lang="en-US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0.9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advTm="37608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24493"/>
            <a:ext cx="7772400" cy="1143000"/>
          </a:xfrm>
        </p:spPr>
        <p:txBody>
          <a:bodyPr/>
          <a:lstStyle/>
          <a:p>
            <a:r>
              <a:rPr lang="en-US" dirty="0"/>
              <a:t>Quiz: Probability of new type?</a:t>
            </a:r>
          </a:p>
        </p:txBody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122393"/>
            <a:ext cx="7772400" cy="473471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Assume the Example Y-</a:t>
            </a:r>
            <a:r>
              <a:rPr lang="en-US" sz="2400" dirty="0" err="1"/>
              <a:t>haplotype</a:t>
            </a:r>
            <a:r>
              <a:rPr lang="en-US" sz="2400" dirty="0"/>
              <a:t> database.</a:t>
            </a:r>
          </a:p>
          <a:p>
            <a:pPr>
              <a:lnSpc>
                <a:spcPct val="80000"/>
              </a:lnSpc>
            </a:pP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>
                <a:cs typeface="Times New Roman" pitchFamily="18" charset="0"/>
              </a:rPr>
              <a:t>=90% of the chromosomes are singletons.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cs typeface="Times New Roman" pitchFamily="18" charset="0"/>
              </a:rPr>
              <a:t>Assume </a:t>
            </a:r>
            <a:r>
              <a:rPr lang="el-GR" sz="2000" dirty="0">
                <a:cs typeface="Times New Roman" pitchFamily="18" charset="0"/>
              </a:rPr>
              <a:t>κ</a:t>
            </a:r>
            <a:r>
              <a:rPr lang="en-US" sz="2000" dirty="0">
                <a:cs typeface="Times New Roman" pitchFamily="18" charset="0"/>
              </a:rPr>
              <a:t> changes only slowly as 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D</a:t>
            </a:r>
            <a:r>
              <a:rPr lang="en-US" sz="2000" dirty="0">
                <a:cs typeface="Times New Roman" pitchFamily="18" charset="0"/>
              </a:rPr>
              <a:t> grows.</a:t>
            </a:r>
            <a:endParaRPr lang="el-GR" sz="20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cs typeface="Times New Roman" pitchFamily="18" charset="0"/>
              </a:rPr>
              <a:t>What is the probability that the next person sampled has a NEW type?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cs typeface="Times New Roman" pitchFamily="18" charset="0"/>
              </a:rPr>
              <a:t>Answer: </a:t>
            </a: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>
                <a:cs typeface="Times New Roman" pitchFamily="18" charset="0"/>
              </a:rPr>
              <a:t> (90%), the same as the probability the last one added was new.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en-US" sz="2000" dirty="0">
                <a:cs typeface="Times New Roman" pitchFamily="18" charset="0"/>
              </a:rPr>
              <a:t>H. Robbins, Ann Math Stat 1968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cs typeface="Times New Roman" pitchFamily="18" charset="0"/>
              </a:rPr>
              <a:t>Corollary: </a:t>
            </a: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>
                <a:cs typeface="Times New Roman" pitchFamily="18" charset="0"/>
              </a:rPr>
              <a:t> of the population is not represented in the database</a:t>
            </a:r>
            <a:r>
              <a:rPr lang="en-US" sz="2400" dirty="0" smtClean="0">
                <a:cs typeface="Times New Roman" pitchFamily="18" charset="0"/>
              </a:rPr>
              <a:t>.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Corollary: 1- </a:t>
            </a:r>
            <a:r>
              <a:rPr lang="el-GR" sz="24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κ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 (e.g. 10%) = probability new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observation (i.e. crime scene type) 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IS represented in the database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.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cs typeface="Times New Roman" pitchFamily="18" charset="0"/>
              </a:rPr>
              <a:t>Equivalently: For any type in the database, sample frequency typically </a:t>
            </a:r>
            <a:r>
              <a:rPr lang="en-US" sz="2000" i="1" dirty="0" smtClean="0">
                <a:cs typeface="Times New Roman" pitchFamily="18" charset="0"/>
              </a:rPr>
              <a:t>over-represents</a:t>
            </a:r>
            <a:r>
              <a:rPr lang="en-US" sz="2000" dirty="0" smtClean="0">
                <a:cs typeface="Times New Roman" pitchFamily="18" charset="0"/>
              </a:rPr>
              <a:t> population frequency by 1/(1-</a:t>
            </a:r>
            <a:r>
              <a:rPr lang="el-GR" sz="2000" dirty="0" smtClean="0">
                <a:cs typeface="Times New Roman" pitchFamily="18" charset="0"/>
              </a:rPr>
              <a:t> κ</a:t>
            </a:r>
            <a:r>
              <a:rPr lang="en-US" sz="2000" dirty="0" smtClean="0">
                <a:cs typeface="Times New Roman" pitchFamily="18" charset="0"/>
              </a:rPr>
              <a:t>).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>
                <a:cs typeface="Times New Roman" pitchFamily="18" charset="0"/>
              </a:rPr>
              <a:t>Modeling assumption: </a:t>
            </a:r>
            <a:r>
              <a:rPr lang="en-US" sz="2000" i="1" dirty="0" smtClean="0">
                <a:cs typeface="Times New Roman" pitchFamily="18" charset="0"/>
              </a:rPr>
              <a:t>especially for the singletons!</a:t>
            </a:r>
            <a:endParaRPr lang="el-GR" sz="2000" dirty="0"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639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74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4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4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4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4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4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4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4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4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4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4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4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4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74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4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4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4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4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11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9.6|5.2|8.8|2.7|5.1|6.3|2.8|2.8|14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3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10.4|6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5.1|9.6|1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11|17.6|43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2|1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5.8|9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5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5.4|7|1.9|2.2|5.8|1.4|2|3.1|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.8|17.7|8.7|4.3|1.2|30.1|3.6|1.5|5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1|18|12.2|11.2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ireball.pot">
  <a:themeElements>
    <a:clrScheme name="Fireball.pot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Fireball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ireball.pot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.pot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33860</TotalTime>
  <Words>2486</Words>
  <Application>Microsoft Office PowerPoint</Application>
  <PresentationFormat>On-screen Show (4:3)</PresentationFormat>
  <Paragraphs>346</Paragraphs>
  <Slides>35</Slides>
  <Notes>9</Notes>
  <HiddenSlides>1</HiddenSlides>
  <MMClips>8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Fireball.pot</vt:lpstr>
      <vt:lpstr>Concourse</vt:lpstr>
      <vt:lpstr>Chart</vt:lpstr>
      <vt:lpstr>Evidentiary strength of a rare haplotype match:  What is the right number?</vt:lpstr>
      <vt:lpstr>The problem</vt:lpstr>
      <vt:lpstr>Mathematical formulation of “Evidential value of a match” </vt:lpstr>
      <vt:lpstr>Suspect matches crime scene haplotype. Relevant number?</vt:lpstr>
      <vt:lpstr>General scientific knowledge</vt:lpstr>
      <vt:lpstr>General scientific knowledge</vt:lpstr>
      <vt:lpstr>Y-STR efficacy</vt:lpstr>
      <vt:lpstr>Y-filer population sample data</vt:lpstr>
      <vt:lpstr>Quiz: Probability of new type?</vt:lpstr>
      <vt:lpstr>Pr(match) – analysis</vt:lpstr>
      <vt:lpstr>Pr(match) – 3 part calculation</vt:lpstr>
      <vt:lpstr>So … Pr(T=S) ≈ (1−κ)/n</vt:lpstr>
      <vt:lpstr>Not so fast! Check assumptions.</vt:lpstr>
      <vt:lpstr>Validation of the “κ method”</vt:lpstr>
      <vt:lpstr>(forensic) mathematical exposition</vt:lpstr>
      <vt:lpstr>Rare haplotype matching probability</vt:lpstr>
      <vt:lpstr>criticisms</vt:lpstr>
      <vt:lpstr>“we have shown …” – where?</vt:lpstr>
      <vt:lpstr>1. Dead-end criticism</vt:lpstr>
      <vt:lpstr>2. Invalid counterexample</vt:lpstr>
      <vt:lpstr>3. Criticism by mistake</vt:lpstr>
      <vt:lpstr>Assessment of validity</vt:lpstr>
      <vt:lpstr>Final comments</vt:lpstr>
      <vt:lpstr>The end</vt:lpstr>
      <vt:lpstr>Slide 25</vt:lpstr>
      <vt:lpstr>All men are related</vt:lpstr>
      <vt:lpstr>Identity by descent or by state?</vt:lpstr>
      <vt:lpstr>Y-haplotype lineage</vt:lpstr>
      <vt:lpstr>Convergent Y mutation</vt:lpstr>
      <vt:lpstr>Convergence experiment</vt:lpstr>
      <vt:lpstr>Time to diverge</vt:lpstr>
      <vt:lpstr>Y-haplotype divergence</vt:lpstr>
      <vt:lpstr>Comments on crime-suspect match</vt:lpstr>
      <vt:lpstr>probability two random men match?</vt:lpstr>
      <vt:lpstr>Probability of a new Y haplotype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stuff and Sex</dc:title>
  <dc:creator>Charles H. Brenner</dc:creator>
  <cp:lastModifiedBy>Charles</cp:lastModifiedBy>
  <cp:revision>1093</cp:revision>
  <dcterms:created xsi:type="dcterms:W3CDTF">2000-05-03T01:44:39Z</dcterms:created>
  <dcterms:modified xsi:type="dcterms:W3CDTF">2014-02-23T02:16:09Z</dcterms:modified>
</cp:coreProperties>
</file>